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2.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13.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6" r:id="rId15"/>
    <p:sldMasterId id="2147484728" r:id="rId16"/>
    <p:sldMasterId id="2147484761" r:id="rId17"/>
  </p:sldMasterIdLst>
  <p:notesMasterIdLst>
    <p:notesMasterId r:id="rId40"/>
  </p:notesMasterIdLst>
  <p:sldIdLst>
    <p:sldId id="2439" r:id="rId18"/>
    <p:sldId id="257" r:id="rId19"/>
    <p:sldId id="1551" r:id="rId20"/>
    <p:sldId id="258" r:id="rId21"/>
    <p:sldId id="2440" r:id="rId22"/>
    <p:sldId id="263" r:id="rId23"/>
    <p:sldId id="273" r:id="rId24"/>
    <p:sldId id="2446" r:id="rId25"/>
    <p:sldId id="2441" r:id="rId26"/>
    <p:sldId id="2081" r:id="rId27"/>
    <p:sldId id="2193" r:id="rId28"/>
    <p:sldId id="2197" r:id="rId29"/>
    <p:sldId id="2194" r:id="rId30"/>
    <p:sldId id="2198" r:id="rId31"/>
    <p:sldId id="2195" r:id="rId32"/>
    <p:sldId id="2199" r:id="rId33"/>
    <p:sldId id="2196" r:id="rId34"/>
    <p:sldId id="1452" r:id="rId35"/>
    <p:sldId id="2192" r:id="rId36"/>
    <p:sldId id="2191" r:id="rId37"/>
    <p:sldId id="270" r:id="rId38"/>
    <p:sldId id="2445" r:id="rId39"/>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F8020"/>
    <a:srgbClr val="ED7D31"/>
    <a:srgbClr val="E87511"/>
    <a:srgbClr val="009FBA"/>
    <a:srgbClr val="29A6FF"/>
    <a:srgbClr val="FFBA59"/>
    <a:srgbClr val="EA82FF"/>
    <a:srgbClr val="8CCD5A"/>
    <a:srgbClr val="AFA1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A2CB5-401E-48A3-87D2-7EC4DD97B227}" v="1" dt="2020-11-27T15:13:15.604"/>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2"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14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Next we’ll head into a live demo to show you how you can get started with Assessment and Feedback in Brightspace</a:t>
            </a:r>
          </a:p>
          <a:p>
            <a:r>
              <a:rPr lang="en-US"/>
              <a:t>Note: The learning objectives on this slide can be personalized to meet the needs for your District and attendees</a:t>
            </a:r>
          </a:p>
          <a:p>
            <a:endParaRPr lang="en-US"/>
          </a:p>
        </p:txBody>
      </p:sp>
    </p:spTree>
    <p:extLst>
      <p:ext uri="{BB962C8B-B14F-4D97-AF65-F5344CB8AC3E}">
        <p14:creationId xmlns:p14="http://schemas.microsoft.com/office/powerpoint/2010/main" val="349499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1759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99158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7397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6706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2719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334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37894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Looking on how to get started? Give one of these take away activities a try!</a:t>
            </a:r>
          </a:p>
          <a:p>
            <a:endParaRPr lang="en-US"/>
          </a:p>
        </p:txBody>
      </p:sp>
    </p:spTree>
    <p:extLst>
      <p:ext uri="{BB962C8B-B14F-4D97-AF65-F5344CB8AC3E}">
        <p14:creationId xmlns:p14="http://schemas.microsoft.com/office/powerpoint/2010/main" val="155813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defRPr/>
            </a:pPr>
            <a:r>
              <a:rPr lang="en-US"/>
              <a:t>This webinar will cover the an introduction to assessment and feedback in Brightspace</a:t>
            </a:r>
          </a:p>
          <a:p>
            <a:pPr marL="0" lvl="0" indent="0" algn="l">
              <a:spcBef>
                <a:spcPts val="0"/>
              </a:spcBef>
              <a:spcAft>
                <a:spcPts val="0"/>
              </a:spcAft>
              <a:buNone/>
            </a:pPr>
            <a:endParaRPr lang="en-US"/>
          </a:p>
          <a:p>
            <a:pPr marL="0" indent="0">
              <a:buNone/>
            </a:pPr>
            <a:endParaRPr lang="en-US"/>
          </a:p>
          <a:p>
            <a:pPr marL="0" indent="0">
              <a:buNone/>
            </a:pPr>
            <a:endParaRPr lang="en-US"/>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Tx/>
              <a:buSzTx/>
              <a:buNone/>
              <a:defRPr/>
            </a:pPr>
            <a:r>
              <a:rPr lang="en-US"/>
              <a:t>This page has resources specifically on assessment and feedback in Brightspace. This is also where District specific resources can be added.</a:t>
            </a:r>
          </a:p>
          <a:p>
            <a:pPr marL="0" lvl="0" indent="0" algn="l" rtl="0">
              <a:spcBef>
                <a:spcPts val="0"/>
              </a:spcBef>
              <a:spcAft>
                <a:spcPts val="0"/>
              </a:spcAft>
              <a:buNone/>
            </a:pPr>
            <a:endParaRPr/>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Thank you so much for joining us today!</a:t>
            </a:r>
          </a:p>
          <a:p>
            <a:pPr marL="158750" indent="0">
              <a:buNone/>
            </a:pPr>
            <a:r>
              <a:rPr lang="en-US"/>
              <a:t>If you have any questions or need any help, please consult or contact:</a:t>
            </a:r>
          </a:p>
          <a:p>
            <a:pPr marL="158750" indent="0">
              <a:buNone/>
            </a:pPr>
            <a:r>
              <a:rPr lang="en-US"/>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Our agenda today covers the key pieces you need to know to begin engaging with the Brightspace platform!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We’ll look at:</a:t>
            </a:r>
          </a:p>
          <a:p>
            <a:pPr marL="351155" lvl="0" indent="-342900">
              <a:buClr>
                <a:srgbClr val="565A5C"/>
              </a:buClr>
              <a:buSzPts val="1500"/>
              <a:buFont typeface="Arial" panose="020B0604020202020204" pitchFamily="34" charset="0"/>
              <a:buChar char="•"/>
              <a:defRPr/>
            </a:pPr>
            <a:r>
              <a:rPr lang="en-US" sz="1100" kern="1200">
                <a:solidFill>
                  <a:srgbClr val="565A5C"/>
                </a:solidFill>
                <a:latin typeface="Calibri" panose="020F0502020204030204"/>
                <a:cs typeface="Calibri"/>
              </a:rPr>
              <a:t>How to make a new assignment in Activity Feed and the Assignments tool</a:t>
            </a:r>
          </a:p>
          <a:p>
            <a:pPr marL="351155" lvl="0" indent="-342900">
              <a:buClr>
                <a:srgbClr val="565A5C"/>
              </a:buClr>
              <a:buSzPts val="1500"/>
              <a:buFont typeface="Arial" panose="020B0604020202020204" pitchFamily="34" charset="0"/>
              <a:buChar char="•"/>
              <a:defRPr/>
            </a:pPr>
            <a:r>
              <a:rPr lang="en-US" sz="1100" kern="1200">
                <a:solidFill>
                  <a:srgbClr val="565A5C"/>
                </a:solidFill>
                <a:latin typeface="Calibri" panose="020F0502020204030204"/>
                <a:cs typeface="Calibri"/>
              </a:rPr>
              <a:t>How to create a </a:t>
            </a:r>
            <a:r>
              <a:rPr lang="en-US" sz="1100">
                <a:solidFill>
                  <a:srgbClr val="565A5C"/>
                </a:solidFill>
                <a:latin typeface="Calibri" panose="020F0502020204030204"/>
                <a:cs typeface="Calibri"/>
              </a:rPr>
              <a:t>Rubric</a:t>
            </a:r>
            <a:endParaRPr lang="en-US" sz="1100" kern="120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100" kern="1200">
                <a:solidFill>
                  <a:srgbClr val="565A5C"/>
                </a:solidFill>
                <a:latin typeface="Calibri" panose="020F0502020204030204"/>
                <a:cs typeface="Calibri"/>
              </a:rPr>
              <a:t>How to provide rich and descriptive feedback for learners</a:t>
            </a:r>
            <a:endParaRPr lang="en-US" sz="110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100" kern="1200">
                <a:solidFill>
                  <a:srgbClr val="565A5C"/>
                </a:solidFill>
                <a:latin typeface="Calibri" panose="020F0502020204030204"/>
                <a:cs typeface="Calibri"/>
              </a:rPr>
              <a:t>Resources</a:t>
            </a:r>
          </a:p>
          <a:p>
            <a:pPr marL="0" lvl="0" indent="0" algn="l" rtl="0">
              <a:spcBef>
                <a:spcPts val="0"/>
              </a:spcBef>
              <a:spcAft>
                <a:spcPts val="0"/>
              </a:spcAft>
              <a:buNone/>
            </a:pPr>
            <a:endParaRPr/>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is for you to add Housekeeping Items particular to your District and this session. </a:t>
            </a:r>
          </a:p>
          <a:p>
            <a:r>
              <a:rPr lang="en-US"/>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Here’s why customers love Brightspace</a:t>
            </a:r>
          </a:p>
          <a:p>
            <a:pPr marL="0" lvl="0" indent="0" algn="l" rtl="0">
              <a:spcBef>
                <a:spcPts val="0"/>
              </a:spcBef>
              <a:spcAft>
                <a:spcPts val="0"/>
              </a:spcAft>
              <a:buNone/>
            </a:pPr>
            <a:endParaRP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42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There are many reasons Brightspace can be valuable for assessment and feedback</a:t>
            </a:r>
          </a:p>
          <a:p>
            <a:pPr marL="457200" indent="-298450"/>
            <a:r>
              <a:rPr lang="en-US"/>
              <a:t>There are many tools and resources in Brightspace that allow it to become a one-stop shop for you and your students. By having everything in one place, this can help create consistency for your students, as they know they can find all of their assessment information and feedback in one space</a:t>
            </a:r>
          </a:p>
          <a:p>
            <a:pPr marL="457200" indent="-298450"/>
            <a:r>
              <a:rPr lang="en-US"/>
              <a:t>As mentioned, there is a wide variety of tools available in Brightspace, which provides many options for assessment and feedback to help meet the needs of your learners, while also keeping assessments fun and engaging!</a:t>
            </a:r>
          </a:p>
          <a:p>
            <a:pPr marL="457200" indent="-298450"/>
            <a:r>
              <a:rPr lang="en-US"/>
              <a:t>Having options for written, video, audio and pictures in your assessment and feedback provides unlimited options for supporting assessment, as well as being able to differentiate for your students</a:t>
            </a:r>
          </a:p>
          <a:p>
            <a:pPr marL="457200" indent="-298450"/>
            <a:r>
              <a:rPr lang="en-US"/>
              <a:t>There are four submission types in Brightspace: files, text, on-paper and observed in person. Not only does this provide several options to support your students, but it also allows you to benefit from all our assessment and feedback tools, regardless of whether students are submitting their work in Brightspace. For students, it ensures they always have access to success criteria, instructions and feedback in one consistent space. No more lost Rubrics the backpack! Students will have access to all their feedback to review in time for the next assessment!</a:t>
            </a:r>
          </a:p>
          <a:p>
            <a:pPr marL="457200" indent="-298450"/>
            <a:r>
              <a:rPr lang="en-US"/>
              <a:t>Already have a bunch of awesome resources? Great! Easily pull them into Brightspace from your computer, Google Drive or One Drive? Need to make a brand-new Assignment. No problem! Easily create assignment information from scratch. Best news? Regardless of how you pull in or create resources, once they’re in Brightspace you can easily copy these assessments to your next year’s Brightspace class- but we’ll cover that another day!</a:t>
            </a:r>
          </a:p>
          <a:p>
            <a:pPr marL="457200" indent="-298450"/>
            <a:endParaRPr lang="en-US"/>
          </a:p>
          <a:p>
            <a:pPr marL="457200" indent="-298450"/>
            <a:r>
              <a:rPr lang="en-US"/>
              <a:t>Be sure to add in information regarding your own District assessment policies and how Brightspace can help support assessment and feedback in your District!</a:t>
            </a:r>
          </a:p>
        </p:txBody>
      </p:sp>
    </p:spTree>
    <p:extLst>
      <p:ext uri="{BB962C8B-B14F-4D97-AF65-F5344CB8AC3E}">
        <p14:creationId xmlns:p14="http://schemas.microsoft.com/office/powerpoint/2010/main" val="219873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Use this slide to introduce some of the tools or features you will discuss and cover during the demo</a:t>
            </a:r>
          </a:p>
          <a:p>
            <a:r>
              <a:rPr lang="en-US"/>
              <a:t>**Be sure to confirm the terminology on this slide matches the language terms used in your District’s Brightspace environment (i.e. Assignments vs Dropbox </a:t>
            </a:r>
            <a:r>
              <a:rPr lang="en-US" err="1"/>
              <a:t>etc</a:t>
            </a:r>
            <a:r>
              <a:rPr lang="en-US"/>
              <a:t>)</a:t>
            </a:r>
          </a:p>
        </p:txBody>
      </p:sp>
    </p:spTree>
    <p:extLst>
      <p:ext uri="{BB962C8B-B14F-4D97-AF65-F5344CB8AC3E}">
        <p14:creationId xmlns:p14="http://schemas.microsoft.com/office/powerpoint/2010/main" val="289080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53.png" Type="http://schemas.openxmlformats.org/officeDocument/2006/relationships/image"/></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3" Target="../media/image2.png" Type="http://schemas.openxmlformats.org/officeDocument/2006/relationships/image"/><Relationship Id="rId2" Target="../media/image58.jpeg" Type="http://schemas.openxmlformats.org/officeDocument/2006/relationships/image"/><Relationship Id="rId1" Target="../slideMasters/slideMaster10.xml" Type="http://schemas.openxmlformats.org/officeDocument/2006/relationships/slideMaster"/></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e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53.png" Type="http://schemas.openxmlformats.org/officeDocument/2006/relationships/image"/></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77.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82.jpeg"/></Relationships>
</file>

<file path=ppt/slideLayouts/_rels/slideLayout286.xml.rels><?xml version="1.0" encoding="UTF-8" standalone="yes" ?><Relationships xmlns="http://schemas.openxmlformats.org/package/2006/relationships"><Relationship Id="rId3" Target="../media/image18.png" Type="http://schemas.openxmlformats.org/officeDocument/2006/relationships/image"/><Relationship Id="rId2" Target="../media/image83.jpeg" Type="http://schemas.openxmlformats.org/officeDocument/2006/relationships/image"/><Relationship Id="rId1" Target="../slideMasters/slideMaster13.xml" Type="http://schemas.openxmlformats.org/officeDocument/2006/relationships/slideMaster"/></Relationships>
</file>

<file path=ppt/slideLayouts/_rels/slideLayout287.xml.rels><?xml version="1.0" encoding="UTF-8" standalone="yes" ?><Relationships xmlns="http://schemas.openxmlformats.org/package/2006/relationships"><Relationship Id="rId2" Target="../media/image84.jpeg" Type="http://schemas.openxmlformats.org/officeDocument/2006/relationships/image"/><Relationship Id="rId1" Target="../slideMasters/slideMaster13.xml" Type="http://schemas.openxmlformats.org/officeDocument/2006/relationships/slideMaster"/></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 Id="rId4" Type="http://schemas.openxmlformats.org/officeDocument/2006/relationships/image" Target="../media/image87.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3.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5.jpe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Master" Target="../slideMasters/slideMaster14.xml"/><Relationship Id="rId4" Type="http://schemas.openxmlformats.org/officeDocument/2006/relationships/image" Target="../media/image100.pn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3.jpe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5.jpe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6.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8.jpeg"/><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png"/><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400"/>
              <a:buFont typeface="Arial"/>
              <a:buNone/>
              <a:tabLst/>
              <a:defRPr/>
            </a:pPr>
            <a:endParaRPr kumimoji="0" sz="105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38296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44056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32451007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12237672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618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43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009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160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342238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8219768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857561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0302167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3380114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184098005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1342568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408587574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41069341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725126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803820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2950454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9204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563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81749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78707816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91864512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939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96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95472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15224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8471783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39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6212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719863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21527903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8042947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48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0972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021071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40442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5033633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97144013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5191598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884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10781937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alphaModFix amt="15000"/>
            <a:extLst>
              <a:ext uri="{28A0092B-C50C-407E-A947-70E740481C1C}">
                <a14:useLocalDpi xmlns:a14="http://schemas.microsoft.com/office/drawing/2010/main" val="0"/>
              </a:ext>
            </a:extLst>
          </a:blip>
          <a:srcRect/>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cstate="screen">
            <a:alphaModFix amt="15000"/>
            <a:extLst>
              <a:ext uri="{28A0092B-C50C-407E-A947-70E740481C1C}">
                <a14:useLocalDpi xmlns:a14="http://schemas.microsoft.com/office/drawing/2010/main" val="0"/>
              </a:ext>
            </a:extLst>
          </a:blip>
          <a:srcRect/>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268842410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4627498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11028728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84753463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2639057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307777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69483206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6120769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087967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635030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2604923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8018813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109847791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1605004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2496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39154283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99867396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33776605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745322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0448001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103463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9382277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73901209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674631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94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51806448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64818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7052482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38979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2200449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9718524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3642074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351103726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6648093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394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3256110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57090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91858264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60642576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79341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5318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6303411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67440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0299645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93552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5482776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4010815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364231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241103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9470206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4989117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5311823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794564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4643559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86754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498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206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5724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0749343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7248459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133583901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803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7246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2873192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6752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9157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9712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0410254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852013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l="19811" r="12041"/>
          <a:stretch/>
        </p:blipFill>
        <p:spPr>
          <a:xfrm>
            <a:off x="3887892" y="0"/>
            <a:ext cx="5256107"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96640" y="0"/>
            <a:ext cx="5547360"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34" Type="http://schemas.openxmlformats.org/officeDocument/2006/relationships/slideLayout" Target="../slideLayouts/slideLayout223.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33" Type="http://schemas.openxmlformats.org/officeDocument/2006/relationships/slideLayout" Target="../slideLayouts/slideLayout222.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29" Type="http://schemas.openxmlformats.org/officeDocument/2006/relationships/slideLayout" Target="../slideLayouts/slideLayout218.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32" Type="http://schemas.openxmlformats.org/officeDocument/2006/relationships/slideLayout" Target="../slideLayouts/slideLayout221.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slideLayout" Target="../slideLayouts/slideLayout217.xml"/><Relationship Id="rId36" Type="http://schemas.openxmlformats.org/officeDocument/2006/relationships/theme" Target="../theme/theme10.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31" Type="http://schemas.openxmlformats.org/officeDocument/2006/relationships/slideLayout" Target="../slideLayouts/slideLayout220.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 Id="rId30" Type="http://schemas.openxmlformats.org/officeDocument/2006/relationships/slideLayout" Target="../slideLayouts/slideLayout219.xml"/><Relationship Id="rId35" Type="http://schemas.openxmlformats.org/officeDocument/2006/relationships/slideLayout" Target="../slideLayouts/slideLayout224.xml"/><Relationship Id="rId8" Type="http://schemas.openxmlformats.org/officeDocument/2006/relationships/slideLayout" Target="../slideLayouts/slideLayout1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image" Target="../media/image67.pn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theme" Target="../theme/theme1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theme" Target="../theme/theme12.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image" Target="../media/image2.png"/><Relationship Id="rId8" Type="http://schemas.openxmlformats.org/officeDocument/2006/relationships/slideLayout" Target="../slideLayouts/slideLayout248.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26" Type="http://schemas.openxmlformats.org/officeDocument/2006/relationships/slideLayout" Target="../slideLayouts/slideLayout307.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34" Type="http://schemas.openxmlformats.org/officeDocument/2006/relationships/image" Target="../media/image75.png"/><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5" Type="http://schemas.openxmlformats.org/officeDocument/2006/relationships/slideLayout" Target="../slideLayouts/slideLayout306.xml"/><Relationship Id="rId33" Type="http://schemas.openxmlformats.org/officeDocument/2006/relationships/theme" Target="../theme/theme13.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29" Type="http://schemas.openxmlformats.org/officeDocument/2006/relationships/slideLayout" Target="../slideLayouts/slideLayout310.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slideLayout" Target="../slideLayouts/slideLayout305.xml"/><Relationship Id="rId32" Type="http://schemas.openxmlformats.org/officeDocument/2006/relationships/slideLayout" Target="../slideLayouts/slideLayout313.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28" Type="http://schemas.openxmlformats.org/officeDocument/2006/relationships/slideLayout" Target="../slideLayouts/slideLayout309.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31" Type="http://schemas.openxmlformats.org/officeDocument/2006/relationships/slideLayout" Target="../slideLayouts/slideLayout312.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 Id="rId27" Type="http://schemas.openxmlformats.org/officeDocument/2006/relationships/slideLayout" Target="../slideLayouts/slideLayout308.xml"/><Relationship Id="rId30" Type="http://schemas.openxmlformats.org/officeDocument/2006/relationships/slideLayout" Target="../slideLayouts/slideLayout311.xml"/><Relationship Id="rId8" Type="http://schemas.openxmlformats.org/officeDocument/2006/relationships/slideLayout" Target="../slideLayouts/slideLayout289.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26" Type="http://schemas.openxmlformats.org/officeDocument/2006/relationships/slideLayout" Target="../slideLayouts/slideLayout339.xml"/><Relationship Id="rId39" Type="http://schemas.openxmlformats.org/officeDocument/2006/relationships/slideLayout" Target="../slideLayouts/slideLayout352.xml"/><Relationship Id="rId21" Type="http://schemas.openxmlformats.org/officeDocument/2006/relationships/slideLayout" Target="../slideLayouts/slideLayout334.xml"/><Relationship Id="rId34" Type="http://schemas.openxmlformats.org/officeDocument/2006/relationships/slideLayout" Target="../slideLayouts/slideLayout347.xml"/><Relationship Id="rId42" Type="http://schemas.openxmlformats.org/officeDocument/2006/relationships/image" Target="../media/image39.png"/><Relationship Id="rId7" Type="http://schemas.openxmlformats.org/officeDocument/2006/relationships/slideLayout" Target="../slideLayouts/slideLayout320.xml"/><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slideLayout" Target="../slideLayouts/slideLayout333.xml"/><Relationship Id="rId29" Type="http://schemas.openxmlformats.org/officeDocument/2006/relationships/slideLayout" Target="../slideLayouts/slideLayout342.xml"/><Relationship Id="rId41" Type="http://schemas.openxmlformats.org/officeDocument/2006/relationships/theme" Target="../theme/theme14.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slideLayout" Target="../slideLayouts/slideLayout337.xml"/><Relationship Id="rId32" Type="http://schemas.openxmlformats.org/officeDocument/2006/relationships/slideLayout" Target="../slideLayouts/slideLayout345.xml"/><Relationship Id="rId37" Type="http://schemas.openxmlformats.org/officeDocument/2006/relationships/slideLayout" Target="../slideLayouts/slideLayout350.xml"/><Relationship Id="rId40" Type="http://schemas.openxmlformats.org/officeDocument/2006/relationships/slideLayout" Target="../slideLayouts/slideLayout353.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slideLayout" Target="../slideLayouts/slideLayout336.xml"/><Relationship Id="rId28" Type="http://schemas.openxmlformats.org/officeDocument/2006/relationships/slideLayout" Target="../slideLayouts/slideLayout341.xml"/><Relationship Id="rId36" Type="http://schemas.openxmlformats.org/officeDocument/2006/relationships/slideLayout" Target="../slideLayouts/slideLayout349.xml"/><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31" Type="http://schemas.openxmlformats.org/officeDocument/2006/relationships/slideLayout" Target="../slideLayouts/slideLayout344.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slideLayout" Target="../slideLayouts/slideLayout335.xml"/><Relationship Id="rId27" Type="http://schemas.openxmlformats.org/officeDocument/2006/relationships/slideLayout" Target="../slideLayouts/slideLayout340.xml"/><Relationship Id="rId30" Type="http://schemas.openxmlformats.org/officeDocument/2006/relationships/slideLayout" Target="../slideLayouts/slideLayout343.xml"/><Relationship Id="rId35" Type="http://schemas.openxmlformats.org/officeDocument/2006/relationships/slideLayout" Target="../slideLayouts/slideLayout348.xml"/><Relationship Id="rId8" Type="http://schemas.openxmlformats.org/officeDocument/2006/relationships/slideLayout" Target="../slideLayouts/slideLayout321.xml"/><Relationship Id="rId3" Type="http://schemas.openxmlformats.org/officeDocument/2006/relationships/slideLayout" Target="../slideLayouts/slideLayout316.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slideLayout" Target="../slideLayouts/slideLayout338.xml"/><Relationship Id="rId33" Type="http://schemas.openxmlformats.org/officeDocument/2006/relationships/slideLayout" Target="../slideLayouts/slideLayout346.xml"/><Relationship Id="rId38" Type="http://schemas.openxmlformats.org/officeDocument/2006/relationships/slideLayout" Target="../slideLayouts/slideLayout35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2.png"/><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theme" Target="../theme/theme6.xml"/><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8"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slideLayout" Target="../slideLayouts/slideLayout187.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42" Type="http://schemas.openxmlformats.org/officeDocument/2006/relationships/theme" Target="../theme/theme9.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41" Type="http://schemas.openxmlformats.org/officeDocument/2006/relationships/slideLayout" Target="../slideLayouts/slideLayout189.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40" Type="http://schemas.openxmlformats.org/officeDocument/2006/relationships/slideLayout" Target="../slideLayouts/slideLayout188.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43" Type="http://schemas.openxmlformats.org/officeDocument/2006/relationships/image" Target="../media/image2.png"/><Relationship Id="rId8" Type="http://schemas.openxmlformats.org/officeDocument/2006/relationships/slideLayout" Target="../slideLayouts/slideLayout156.xml"/><Relationship Id="rId3" Type="http://schemas.openxmlformats.org/officeDocument/2006/relationships/slideLayout" Target="../slideLayouts/slideLayout151.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449300297"/>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 id="214748472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8494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52" r:id="rId24"/>
    <p:sldLayoutId id="2147484753" r:id="rId25"/>
    <p:sldLayoutId id="2147484754" r:id="rId26"/>
    <p:sldLayoutId id="2147484755" r:id="rId27"/>
    <p:sldLayoutId id="2147484756" r:id="rId28"/>
    <p:sldLayoutId id="2147484757" r:id="rId29"/>
    <p:sldLayoutId id="2147484758" r:id="rId30"/>
    <p:sldLayoutId id="2147484759" r:id="rId31"/>
    <p:sldLayoutId id="2147484760"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480637611"/>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 id="2147484785" r:id="rId24"/>
    <p:sldLayoutId id="2147484786" r:id="rId25"/>
    <p:sldLayoutId id="2147484787" r:id="rId26"/>
    <p:sldLayoutId id="2147484788" r:id="rId27"/>
    <p:sldLayoutId id="2147484789" r:id="rId28"/>
    <p:sldLayoutId id="2147484790" r:id="rId29"/>
    <p:sldLayoutId id="2147484791" r:id="rId30"/>
    <p:sldLayoutId id="2147484792" r:id="rId31"/>
    <p:sldLayoutId id="2147484793" r:id="rId32"/>
    <p:sldLayoutId id="2147484794" r:id="rId33"/>
    <p:sldLayoutId id="2147484795" r:id="rId34"/>
    <p:sldLayoutId id="2147484796" r:id="rId35"/>
    <p:sldLayoutId id="2147484797" r:id="rId36"/>
    <p:sldLayoutId id="2147484798" r:id="rId37"/>
    <p:sldLayoutId id="2147484799" r:id="rId38"/>
    <p:sldLayoutId id="2147484800" r:id="rId39"/>
    <p:sldLayoutId id="214748480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0.xml"/></Relationships>
</file>

<file path=ppt/slides/_rels/slide11.xml.rels><?xml version="1.0" encoding="UTF-8" standalone="yes" ?><Relationships xmlns="http://schemas.openxmlformats.org/package/2006/relationships"><Relationship Id="rId3" Target="../media/image136.png" Type="http://schemas.openxmlformats.org/officeDocument/2006/relationships/image"/><Relationship Id="rId2" Target="../notesSlides/notesSlide11.xml" Type="http://schemas.openxmlformats.org/officeDocument/2006/relationships/notesSlide"/><Relationship Id="rId1" Target="../slideLayouts/slideLayout312.xml" Type="http://schemas.openxmlformats.org/officeDocument/2006/relationships/slideLayout"/><Relationship Id="rId4" Target="../media/image137.pn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2.xml"/><Relationship Id="rId1" Type="http://schemas.openxmlformats.org/officeDocument/2006/relationships/slideLayout" Target="../slideLayouts/slideLayout3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xml"/><Relationship Id="rId1" Type="http://schemas.openxmlformats.org/officeDocument/2006/relationships/slideLayout" Target="../slideLayouts/slideLayout3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4.xml"/><Relationship Id="rId1" Type="http://schemas.openxmlformats.org/officeDocument/2006/relationships/slideLayout" Target="../slideLayouts/slideLayout3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xml"/><Relationship Id="rId1" Type="http://schemas.openxmlformats.org/officeDocument/2006/relationships/slideLayout" Target="../slideLayouts/slideLayout3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6.xml"/><Relationship Id="rId1" Type="http://schemas.openxmlformats.org/officeDocument/2006/relationships/slideLayout" Target="../slideLayouts/slideLayout3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7.xml"/><Relationship Id="rId1" Type="http://schemas.openxmlformats.org/officeDocument/2006/relationships/slideLayout" Target="../slideLayouts/slideLayout3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9.xml"/><Relationship Id="rId1" Type="http://schemas.openxmlformats.org/officeDocument/2006/relationships/slideLayout" Target="../slideLayouts/slideLayout182.xml"/></Relationships>
</file>

<file path=ppt/slides/_rels/slide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lhLh6bHlEXU" TargetMode="External"/><Relationship Id="rId3" Type="http://schemas.openxmlformats.org/officeDocument/2006/relationships/hyperlink" Target="https://www.youtube.com/watch?v=Z01ORBuXcp0&amp;feature=emb_title" TargetMode="External"/><Relationship Id="rId7" Type="http://schemas.openxmlformats.org/officeDocument/2006/relationships/hyperlink" Target="https://www.d2l.com/d2l-supports-parents/?utm_source=twitter&amp;utm_medium=social&amp;utm_campaign=COVID19-FY20-D2L-Social-Media-all-Twitter" TargetMode="External"/><Relationship Id="rId2" Type="http://schemas.openxmlformats.org/officeDocument/2006/relationships/notesSlide" Target="../notesSlides/notesSlide20.xml"/><Relationship Id="rId1" Type="http://schemas.openxmlformats.org/officeDocument/2006/relationships/slideLayout" Target="../slideLayouts/slideLayout192.xml"/><Relationship Id="rId6" Type="http://schemas.openxmlformats.org/officeDocument/2006/relationships/hyperlink" Target="https://www.youtube.com/watch?v=Hz0tAUZgRVc&amp;feature=emb_title" TargetMode="External"/><Relationship Id="rId5" Type="http://schemas.openxmlformats.org/officeDocument/2006/relationships/hyperlink" Target="https://www.youtube.com/watch?v=KXPL2q7ykLA&amp;feature=emb_title" TargetMode="External"/><Relationship Id="rId4" Type="http://schemas.openxmlformats.org/officeDocument/2006/relationships/hyperlink" Target="https://community.brightspace.com/servlet/fileField?entityId=ka55W00000003eeQAA&amp;field=Attachment__Body__s" TargetMode="External"/></Relationships>
</file>

<file path=ppt/slides/_rels/slide21.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1.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320.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150.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17.jpeg" Type="http://schemas.openxmlformats.org/officeDocument/2006/relationships/image"/><Relationship Id="rId2" Target="../notesSlides/notesSlide6.xml" Type="http://schemas.openxmlformats.org/officeDocument/2006/relationships/notesSlide"/><Relationship Id="rId1" Target="../slideLayouts/slideLayout226.xml" Type="http://schemas.openxmlformats.org/officeDocument/2006/relationships/slideLayout"/><Relationship Id="rId5" Target="../media/image119.png" Type="http://schemas.openxmlformats.org/officeDocument/2006/relationships/image"/><Relationship Id="rId4" Target="../media/image118.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2.png"/><Relationship Id="rId9" Type="http://schemas.openxmlformats.org/officeDocument/2006/relationships/image" Target="../media/image125.png"/></Relationships>
</file>

<file path=ppt/slides/_rels/slide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10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9.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hyperlink" Target="https://www.youtube.com/watch?v=QkqchxgZDeI" TargetMode="External"/><Relationship Id="rId7" Type="http://schemas.openxmlformats.org/officeDocument/2006/relationships/image" Target="../media/image134.png"/><Relationship Id="rId2" Type="http://schemas.openxmlformats.org/officeDocument/2006/relationships/notesSlide" Target="../notesSlides/notesSlide9.xml"/><Relationship Id="rId1" Type="http://schemas.openxmlformats.org/officeDocument/2006/relationships/slideLayout" Target="../slideLayouts/slideLayout7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704610"/>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a:solidFill>
                  <a:srgbClr val="565A5C"/>
                </a:solidFill>
              </a:rPr>
              <a:t>This webinar resource is almost ready for you to use! Be sure to:</a:t>
            </a:r>
          </a:p>
          <a:p>
            <a:pPr marL="971550" lvl="1" indent="-285750">
              <a:buClrTx/>
            </a:pPr>
            <a:r>
              <a:rPr lang="en-US" sz="1100">
                <a:solidFill>
                  <a:srgbClr val="565A5C"/>
                </a:solidFill>
              </a:rPr>
              <a:t>Look through and add  custom information</a:t>
            </a:r>
          </a:p>
          <a:p>
            <a:pPr marL="1428750" lvl="2" indent="-285750">
              <a:buClrTx/>
            </a:pPr>
            <a:r>
              <a:rPr lang="en-US" sz="1000">
                <a:solidFill>
                  <a:srgbClr val="565A5C"/>
                </a:solidFill>
              </a:rPr>
              <a:t>Slide #2- Title slide (date)</a:t>
            </a:r>
          </a:p>
          <a:p>
            <a:pPr marL="1428750" lvl="2" indent="-285750">
              <a:buClrTx/>
            </a:pPr>
            <a:r>
              <a:rPr lang="en-US" sz="1000">
                <a:solidFill>
                  <a:srgbClr val="565A5C"/>
                </a:solidFill>
              </a:rPr>
              <a:t>Slide 3- Presenter information</a:t>
            </a:r>
          </a:p>
          <a:p>
            <a:pPr marL="1428750" lvl="2" indent="-285750">
              <a:buClrTx/>
            </a:pPr>
            <a:r>
              <a:rPr lang="en-US" sz="1000">
                <a:solidFill>
                  <a:srgbClr val="565A5C"/>
                </a:solidFill>
              </a:rPr>
              <a:t>Slide 5- Housekeeping items</a:t>
            </a:r>
          </a:p>
          <a:p>
            <a:pPr marL="1428750" lvl="2" indent="-285750">
              <a:buClrTx/>
            </a:pPr>
            <a:r>
              <a:rPr lang="en-US" sz="1000">
                <a:solidFill>
                  <a:srgbClr val="565A5C"/>
                </a:solidFill>
              </a:rPr>
              <a:t>Slide 18- Resources (optional)</a:t>
            </a:r>
          </a:p>
          <a:p>
            <a:pPr marL="1428750" lvl="2" indent="-285750">
              <a:buClrTx/>
            </a:pPr>
            <a:r>
              <a:rPr lang="en-US" sz="1000">
                <a:solidFill>
                  <a:srgbClr val="565A5C"/>
                </a:solidFill>
              </a:rPr>
              <a:t>Slide 20- Thank you slide </a:t>
            </a:r>
          </a:p>
          <a:p>
            <a:pPr marL="1143000" lvl="2" indent="0">
              <a:buClrTx/>
              <a:buNone/>
            </a:pPr>
            <a:endParaRPr lang="en-US" sz="1000">
              <a:solidFill>
                <a:srgbClr val="565A5C"/>
              </a:solidFill>
            </a:endParaRPr>
          </a:p>
          <a:p>
            <a:pPr marL="285750" indent="-285750">
              <a:buClrTx/>
              <a:buFont typeface="Arial" panose="020B0604020202020204" pitchFamily="34" charset="0"/>
              <a:buChar char="•"/>
            </a:pPr>
            <a:r>
              <a:rPr lang="en-US" sz="110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a:solidFill>
                  <a:srgbClr val="565A5C"/>
                </a:solidFill>
              </a:rPr>
              <a:t>This resource can be customized. Here are some examples of how you can personalize this slide deck to suit the needs of your educators and staff:</a:t>
            </a:r>
            <a:endParaRPr lang="en-US" sz="1000">
              <a:solidFill>
                <a:srgbClr val="565A5C"/>
              </a:solidFill>
            </a:endParaRPr>
          </a:p>
          <a:p>
            <a:pPr marL="1428750" lvl="2" indent="-285750">
              <a:buClrTx/>
            </a:pPr>
            <a:r>
              <a:rPr lang="en-US" sz="1000">
                <a:solidFill>
                  <a:srgbClr val="565A5C"/>
                </a:solidFill>
              </a:rPr>
              <a:t>Replace our images with screen shots from your environment</a:t>
            </a:r>
          </a:p>
          <a:p>
            <a:pPr marL="1428750" lvl="2" indent="-285750">
              <a:buClrTx/>
            </a:pPr>
            <a:r>
              <a:rPr lang="en-US" sz="1000">
                <a:solidFill>
                  <a:srgbClr val="565A5C"/>
                </a:solidFill>
              </a:rPr>
              <a:t>Read through slides and ensure terms and jargon will resonate with your board policies/ tool names in your Brightspace environment (i.e. Assignments vs Dropbox, Announcements vs News)</a:t>
            </a:r>
          </a:p>
          <a:p>
            <a:pPr marL="1428750" lvl="2" indent="-285750">
              <a:buClrTx/>
            </a:pPr>
            <a:r>
              <a:rPr lang="en-US" sz="1000">
                <a:solidFill>
                  <a:srgbClr val="565A5C"/>
                </a:solidFill>
              </a:rPr>
              <a:t>Add additional information to slides specific to your district, including how this helps meet district goals, improvements plans, strategic plans </a:t>
            </a:r>
            <a:r>
              <a:rPr lang="en-US" sz="1000" err="1">
                <a:solidFill>
                  <a:srgbClr val="565A5C"/>
                </a:solidFill>
              </a:rPr>
              <a:t>etc</a:t>
            </a:r>
            <a:endParaRPr lang="en-US" sz="1000">
              <a:solidFill>
                <a:srgbClr val="565A5C"/>
              </a:solidFill>
            </a:endParaRPr>
          </a:p>
          <a:p>
            <a:pPr marL="1428750" lvl="2" indent="-285750">
              <a:buClrTx/>
            </a:pPr>
            <a:r>
              <a:rPr lang="en-US" sz="100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a:p>
          <a:p>
            <a:pPr marL="285750" indent="-285750">
              <a:buClrTx/>
              <a:buFont typeface="Arial" panose="020B0604020202020204" pitchFamily="34" charset="0"/>
              <a:buChar char="•"/>
            </a:pPr>
            <a:endParaRPr lang="en-US" sz="1200"/>
          </a:p>
          <a:p>
            <a:pPr lvl="2" indent="0">
              <a:buClrTx/>
              <a:buFont typeface="Arial" panose="020B0604020202020204" pitchFamily="34" charset="0"/>
              <a:buNone/>
            </a:pPr>
            <a:endParaRPr lang="en-US" sz="1200"/>
          </a:p>
          <a:p>
            <a:pPr marL="1428750" lvl="2" indent="-285750">
              <a:buClrTx/>
            </a:pPr>
            <a:endParaRPr lang="en-US" sz="120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09703" y="1353960"/>
            <a:ext cx="4971480" cy="509583"/>
          </a:xfrm>
        </p:spPr>
        <p:txBody>
          <a:bodyPr/>
          <a:lstStyle/>
          <a:p>
            <a:r>
              <a:rPr lang="en-US" sz="2400" b="1"/>
              <a:t>Assessments and Feedback</a:t>
            </a:r>
            <a:br>
              <a:rPr lang="en-US" b="1"/>
            </a:br>
            <a:r>
              <a:rPr lang="en-US"/>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a:t>Learning Objectives:</a:t>
            </a:r>
          </a:p>
          <a:p>
            <a:pPr fontAlgn="base"/>
            <a:r>
              <a:rPr lang="en-US" sz="1500"/>
              <a:t>You will be able to:  </a:t>
            </a:r>
          </a:p>
          <a:p>
            <a:pPr marL="257175" indent="-257175" fontAlgn="base">
              <a:buFont typeface="Wingdings" panose="05000000000000000000" pitchFamily="2" charset="2"/>
              <a:buChar char="q"/>
            </a:pPr>
            <a:r>
              <a:rPr lang="en-US" sz="1500"/>
              <a:t>Create a new assignment </a:t>
            </a:r>
          </a:p>
          <a:p>
            <a:pPr marL="257175" indent="-257175" fontAlgn="base">
              <a:buFont typeface="Wingdings" panose="05000000000000000000" pitchFamily="2" charset="2"/>
              <a:buChar char="q"/>
            </a:pPr>
            <a:r>
              <a:rPr lang="en-US" sz="1500"/>
              <a:t>Add information and resources to your assignment</a:t>
            </a:r>
          </a:p>
          <a:p>
            <a:pPr marL="257175" indent="-257175" fontAlgn="base">
              <a:buFont typeface="Wingdings" panose="05000000000000000000" pitchFamily="2" charset="2"/>
              <a:buChar char="q"/>
            </a:pPr>
            <a:r>
              <a:rPr lang="en-US" sz="1500"/>
              <a:t>Create a rubric</a:t>
            </a:r>
          </a:p>
          <a:p>
            <a:pPr marL="257175" indent="-257175" fontAlgn="base">
              <a:buFont typeface="Wingdings" panose="05000000000000000000" pitchFamily="2" charset="2"/>
              <a:buChar char="q"/>
            </a:pPr>
            <a:r>
              <a:rPr lang="en-US" sz="1500"/>
              <a:t>Share assessment information with your students</a:t>
            </a:r>
          </a:p>
          <a:p>
            <a:pPr marL="257175" indent="-257175" fontAlgn="base">
              <a:buFont typeface="Wingdings" panose="05000000000000000000" pitchFamily="2" charset="2"/>
              <a:buChar char="q"/>
            </a:pPr>
            <a:r>
              <a:rPr lang="en-US" sz="1500"/>
              <a:t>Assess an assignment and provide feedback</a:t>
            </a:r>
          </a:p>
          <a:p>
            <a:pPr fontAlgn="base"/>
            <a:r>
              <a:rPr lang="en-US" sz="1350"/>
              <a:t>   </a:t>
            </a:r>
          </a:p>
        </p:txBody>
      </p:sp>
    </p:spTree>
    <p:extLst>
      <p:ext uri="{BB962C8B-B14F-4D97-AF65-F5344CB8AC3E}">
        <p14:creationId xmlns:p14="http://schemas.microsoft.com/office/powerpoint/2010/main" val="204308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Create an Assignment in Activity Feed</a:t>
            </a:r>
            <a:endParaRP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42861" y="4276029"/>
            <a:ext cx="7958813" cy="1225945"/>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1800"/>
              <a:t>To get started, click the blue add button to see your posting options</a:t>
            </a:r>
          </a:p>
          <a:p>
            <a:pPr marL="257175" indent="-257175">
              <a:spcBef>
                <a:spcPts val="316"/>
              </a:spcBef>
              <a:buSzPct val="100000"/>
              <a:buFont typeface="+mj-lt"/>
              <a:buAutoNum type="arabicPeriod"/>
            </a:pPr>
            <a:r>
              <a:rPr lang="en-US" sz="1800"/>
              <a:t>Click “Assignment”</a:t>
            </a:r>
          </a:p>
          <a:p>
            <a:pPr marL="0" indent="0">
              <a:spcBef>
                <a:spcPts val="316"/>
              </a:spcBef>
            </a:pPr>
            <a:endParaRPr sz="1350"/>
          </a:p>
          <a:p>
            <a:pPr marL="0" indent="0">
              <a:spcBef>
                <a:spcPts val="316"/>
              </a:spcBef>
            </a:pPr>
            <a:endParaRPr sz="1350"/>
          </a:p>
        </p:txBody>
      </p:sp>
      <p:pic>
        <p:nvPicPr>
          <p:cNvPr id="9" name="Picture 8">
            <a:extLst>
              <a:ext uri="{FF2B5EF4-FFF2-40B4-BE49-F238E27FC236}">
                <a16:creationId xmlns:a16="http://schemas.microsoft.com/office/drawing/2014/main" id="{A7C76E41-0C19-431F-BBBC-16231C3860B2}"/>
              </a:ext>
            </a:extLst>
          </p:cNvPr>
          <p:cNvPicPr>
            <a:picLocks noChangeAspect="1"/>
          </p:cNvPicPr>
          <p:nvPr/>
        </p:nvPicPr>
        <p:blipFill>
          <a:blip r:embed="rId3"/>
          <a:stretch>
            <a:fillRect/>
          </a:stretch>
        </p:blipFill>
        <p:spPr>
          <a:xfrm>
            <a:off x="459430" y="1322722"/>
            <a:ext cx="3521423" cy="2028839"/>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A7DCCA5-1824-408B-996F-6DC29AF5CA21}"/>
              </a:ext>
            </a:extLst>
          </p:cNvPr>
          <p:cNvSpPr/>
          <p:nvPr/>
        </p:nvSpPr>
        <p:spPr>
          <a:xfrm>
            <a:off x="26294" y="123109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1</a:t>
            </a:r>
          </a:p>
        </p:txBody>
      </p:sp>
      <p:sp>
        <p:nvSpPr>
          <p:cNvPr id="14" name="Oval 13">
            <a:extLst>
              <a:ext uri="{FF2B5EF4-FFF2-40B4-BE49-F238E27FC236}">
                <a16:creationId xmlns:a16="http://schemas.microsoft.com/office/drawing/2014/main" id="{F29F3231-5E6F-45F0-8814-ED58071E03DF}"/>
              </a:ext>
            </a:extLst>
          </p:cNvPr>
          <p:cNvSpPr/>
          <p:nvPr/>
        </p:nvSpPr>
        <p:spPr>
          <a:xfrm>
            <a:off x="432326" y="1476166"/>
            <a:ext cx="545180" cy="50709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pic>
        <p:nvPicPr>
          <p:cNvPr id="2" name="Picture 1">
            <a:extLst>
              <a:ext uri="{FF2B5EF4-FFF2-40B4-BE49-F238E27FC236}">
                <a16:creationId xmlns:a16="http://schemas.microsoft.com/office/drawing/2014/main" id="{C68DA8E6-D55A-4D36-9D24-72A4CD99DB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71" t="1358"/>
          <a:stretch/>
        </p:blipFill>
        <p:spPr>
          <a:xfrm>
            <a:off x="4572000" y="812288"/>
            <a:ext cx="3806574" cy="3384476"/>
          </a:xfrm>
          <a:prstGeom prst="rect">
            <a:avLst/>
          </a:prstGeom>
          <a:ln>
            <a:no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id="{B8024E6E-82D5-4A25-B2D2-80C0E279CB6B}"/>
              </a:ext>
            </a:extLst>
          </p:cNvPr>
          <p:cNvSpPr/>
          <p:nvPr/>
        </p:nvSpPr>
        <p:spPr>
          <a:xfrm>
            <a:off x="5146951" y="1136183"/>
            <a:ext cx="732830" cy="40077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13" name="Oval 12">
            <a:extLst>
              <a:ext uri="{FF2B5EF4-FFF2-40B4-BE49-F238E27FC236}">
                <a16:creationId xmlns:a16="http://schemas.microsoft.com/office/drawing/2014/main" id="{769CE44C-EE4D-4738-AFC9-FAEA38F03631}"/>
              </a:ext>
            </a:extLst>
          </p:cNvPr>
          <p:cNvSpPr/>
          <p:nvPr/>
        </p:nvSpPr>
        <p:spPr>
          <a:xfrm>
            <a:off x="4308347" y="112972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2</a:t>
            </a:r>
          </a:p>
        </p:txBody>
      </p:sp>
    </p:spTree>
    <p:extLst>
      <p:ext uri="{BB962C8B-B14F-4D97-AF65-F5344CB8AC3E}">
        <p14:creationId xmlns:p14="http://schemas.microsoft.com/office/powerpoint/2010/main" val="111327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Create an Assignment in Activity Feed</a:t>
            </a:r>
            <a:endParaRP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42861" y="4276029"/>
            <a:ext cx="7958813" cy="1225945"/>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r>
              <a:rPr lang="en-US" sz="900"/>
              <a:t>Title your assignment/activity</a:t>
            </a:r>
          </a:p>
          <a:p>
            <a:pPr marL="257175" indent="-257175">
              <a:spcBef>
                <a:spcPts val="316"/>
              </a:spcBef>
              <a:buSzPct val="100000"/>
              <a:buFont typeface="+mj-lt"/>
              <a:buAutoNum type="arabicPeriod"/>
            </a:pPr>
            <a:r>
              <a:rPr lang="en-US" sz="900"/>
              <a:t>Provide the instructions and due date for your assignment or activity</a:t>
            </a:r>
          </a:p>
          <a:p>
            <a:pPr marL="257175" indent="-257175">
              <a:spcBef>
                <a:spcPts val="316"/>
              </a:spcBef>
              <a:buSzPct val="100000"/>
              <a:buFont typeface="+mj-lt"/>
              <a:buAutoNum type="arabicPeriod"/>
            </a:pPr>
            <a:r>
              <a:rPr lang="en-US" sz="900"/>
              <a:t>Choose how you would like students to submit their work</a:t>
            </a:r>
          </a:p>
          <a:p>
            <a:pPr marL="257175" indent="-257175">
              <a:spcBef>
                <a:spcPts val="316"/>
              </a:spcBef>
              <a:buSzPct val="100000"/>
              <a:buFont typeface="+mj-lt"/>
              <a:buAutoNum type="arabicPeriod"/>
            </a:pPr>
            <a:r>
              <a:rPr lang="en-US" sz="900"/>
              <a:t>Attach any resources needed to help students complete the assignment</a:t>
            </a:r>
          </a:p>
          <a:p>
            <a:pPr marL="257175" indent="-257175">
              <a:spcBef>
                <a:spcPts val="316"/>
              </a:spcBef>
              <a:buSzPct val="100000"/>
              <a:buFont typeface="+mj-lt"/>
              <a:buAutoNum type="arabicPeriod"/>
            </a:pPr>
            <a:r>
              <a:rPr lang="en-US" sz="900"/>
              <a:t>Schedule the post to populate at a future time or post immediately for your students to access</a:t>
            </a:r>
          </a:p>
          <a:p>
            <a:pPr marL="0" indent="0">
              <a:spcBef>
                <a:spcPts val="316"/>
              </a:spcBef>
            </a:pPr>
            <a:endParaRPr sz="1350"/>
          </a:p>
          <a:p>
            <a:pPr marL="0" indent="0">
              <a:spcBef>
                <a:spcPts val="316"/>
              </a:spcBef>
            </a:pPr>
            <a:endParaRPr sz="1350"/>
          </a:p>
        </p:txBody>
      </p:sp>
      <p:pic>
        <p:nvPicPr>
          <p:cNvPr id="4" name="Picture 3">
            <a:extLst>
              <a:ext uri="{FF2B5EF4-FFF2-40B4-BE49-F238E27FC236}">
                <a16:creationId xmlns:a16="http://schemas.microsoft.com/office/drawing/2014/main" id="{745ABE22-1B7A-4A6F-B123-04385CC2ECA5}"/>
              </a:ext>
            </a:extLst>
          </p:cNvPr>
          <p:cNvPicPr>
            <a:picLocks noChangeAspect="1"/>
          </p:cNvPicPr>
          <p:nvPr/>
        </p:nvPicPr>
        <p:blipFill>
          <a:blip r:embed="rId3"/>
          <a:stretch>
            <a:fillRect/>
          </a:stretch>
        </p:blipFill>
        <p:spPr>
          <a:xfrm>
            <a:off x="2765436" y="838272"/>
            <a:ext cx="3174978" cy="334532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A7DCCA5-1824-408B-996F-6DC29AF5CA21}"/>
              </a:ext>
            </a:extLst>
          </p:cNvPr>
          <p:cNvSpPr/>
          <p:nvPr/>
        </p:nvSpPr>
        <p:spPr>
          <a:xfrm>
            <a:off x="2503098" y="1588747"/>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1</a:t>
            </a:r>
          </a:p>
        </p:txBody>
      </p:sp>
      <p:sp>
        <p:nvSpPr>
          <p:cNvPr id="13" name="Oval 12">
            <a:extLst>
              <a:ext uri="{FF2B5EF4-FFF2-40B4-BE49-F238E27FC236}">
                <a16:creationId xmlns:a16="http://schemas.microsoft.com/office/drawing/2014/main" id="{769CE44C-EE4D-4738-AFC9-FAEA38F03631}"/>
              </a:ext>
            </a:extLst>
          </p:cNvPr>
          <p:cNvSpPr/>
          <p:nvPr/>
        </p:nvSpPr>
        <p:spPr>
          <a:xfrm>
            <a:off x="2503098" y="2491393"/>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2</a:t>
            </a:r>
          </a:p>
        </p:txBody>
      </p:sp>
      <p:sp>
        <p:nvSpPr>
          <p:cNvPr id="11" name="Oval 10">
            <a:extLst>
              <a:ext uri="{FF2B5EF4-FFF2-40B4-BE49-F238E27FC236}">
                <a16:creationId xmlns:a16="http://schemas.microsoft.com/office/drawing/2014/main" id="{7CB70FBD-067F-431F-BB21-DC3197A93869}"/>
              </a:ext>
            </a:extLst>
          </p:cNvPr>
          <p:cNvSpPr/>
          <p:nvPr/>
        </p:nvSpPr>
        <p:spPr>
          <a:xfrm>
            <a:off x="2503098" y="323739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3</a:t>
            </a:r>
          </a:p>
        </p:txBody>
      </p:sp>
      <p:sp>
        <p:nvSpPr>
          <p:cNvPr id="17" name="Oval 16">
            <a:extLst>
              <a:ext uri="{FF2B5EF4-FFF2-40B4-BE49-F238E27FC236}">
                <a16:creationId xmlns:a16="http://schemas.microsoft.com/office/drawing/2014/main" id="{1F6DCEF9-C052-4F4F-B5EA-CE60E1CFBDAD}"/>
              </a:ext>
            </a:extLst>
          </p:cNvPr>
          <p:cNvSpPr/>
          <p:nvPr/>
        </p:nvSpPr>
        <p:spPr>
          <a:xfrm>
            <a:off x="2471081" y="380630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4</a:t>
            </a:r>
          </a:p>
        </p:txBody>
      </p:sp>
      <p:sp>
        <p:nvSpPr>
          <p:cNvPr id="18" name="Oval 17">
            <a:extLst>
              <a:ext uri="{FF2B5EF4-FFF2-40B4-BE49-F238E27FC236}">
                <a16:creationId xmlns:a16="http://schemas.microsoft.com/office/drawing/2014/main" id="{BDE3997A-CBA9-46E0-B1C9-3622B3A722E1}"/>
              </a:ext>
            </a:extLst>
          </p:cNvPr>
          <p:cNvSpPr/>
          <p:nvPr/>
        </p:nvSpPr>
        <p:spPr>
          <a:xfrm>
            <a:off x="5801634" y="380631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pPr>
            <a:r>
              <a:rPr lang="en-US" sz="1350" b="1" kern="1200">
                <a:solidFill>
                  <a:srgbClr val="FFFFFF"/>
                </a:solidFill>
                <a:latin typeface="Calibri"/>
              </a:rPr>
              <a:t>5</a:t>
            </a:r>
          </a:p>
        </p:txBody>
      </p:sp>
      <p:sp>
        <p:nvSpPr>
          <p:cNvPr id="5" name="Rectangle 4">
            <a:extLst>
              <a:ext uri="{FF2B5EF4-FFF2-40B4-BE49-F238E27FC236}">
                <a16:creationId xmlns:a16="http://schemas.microsoft.com/office/drawing/2014/main" id="{CE2DD1B2-D861-4FF5-B398-30D54C6F57FF}"/>
              </a:ext>
            </a:extLst>
          </p:cNvPr>
          <p:cNvSpPr/>
          <p:nvPr/>
        </p:nvSpPr>
        <p:spPr>
          <a:xfrm>
            <a:off x="5940414" y="1588746"/>
            <a:ext cx="2965461" cy="5543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685800">
              <a:buClrTx/>
            </a:pPr>
            <a:r>
              <a:rPr lang="en-US" sz="900" b="1" kern="1200">
                <a:solidFill>
                  <a:srgbClr val="FFFFFF"/>
                </a:solidFill>
                <a:latin typeface="Calibri"/>
              </a:rPr>
              <a:t>Tip! If you have already created an assignment in the Assignments Tool, select from the “Select Existing” list and all your information will automatically populate in the Activity Feed!</a:t>
            </a:r>
          </a:p>
        </p:txBody>
      </p:sp>
    </p:spTree>
    <p:extLst>
      <p:ext uri="{BB962C8B-B14F-4D97-AF65-F5344CB8AC3E}">
        <p14:creationId xmlns:p14="http://schemas.microsoft.com/office/powerpoint/2010/main" val="363590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6E81E24F-E8F8-436C-8E8B-B1DE168DDC6D}"/>
              </a:ext>
            </a:extLst>
          </p:cNvPr>
          <p:cNvPicPr>
            <a:picLocks noChangeAspect="1"/>
          </p:cNvPicPr>
          <p:nvPr/>
        </p:nvPicPr>
        <p:blipFill>
          <a:blip r:embed="rId3"/>
          <a:stretch>
            <a:fillRect/>
          </a:stretch>
        </p:blipFill>
        <p:spPr>
          <a:xfrm>
            <a:off x="1783219" y="1146534"/>
            <a:ext cx="5295900" cy="304093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Create an Assignment in the Assignments Tool</a:t>
            </a:r>
            <a:endParaRPr/>
          </a:p>
        </p:txBody>
      </p:sp>
      <p:sp>
        <p:nvSpPr>
          <p:cNvPr id="7" name="Oval 6">
            <a:extLst>
              <a:ext uri="{FF2B5EF4-FFF2-40B4-BE49-F238E27FC236}">
                <a16:creationId xmlns:a16="http://schemas.microsoft.com/office/drawing/2014/main" id="{EB26555D-4CC7-4B40-BAD9-4FFC17C9F8ED}"/>
              </a:ext>
            </a:extLst>
          </p:cNvPr>
          <p:cNvSpPr/>
          <p:nvPr/>
        </p:nvSpPr>
        <p:spPr>
          <a:xfrm>
            <a:off x="2203535" y="155377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1490528" y="2475407"/>
            <a:ext cx="433136" cy="38318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2</a:t>
            </a: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451762" y="4342660"/>
            <a:ext cx="7958813" cy="587771"/>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200"/>
              <a:t>Click the “Assignments” tool from your Nav Bar or from your list of tools in “Course Admin”</a:t>
            </a:r>
          </a:p>
          <a:p>
            <a:pPr marL="385763" indent="-385763">
              <a:spcBef>
                <a:spcPts val="316"/>
              </a:spcBef>
              <a:buSzPct val="100000"/>
              <a:buFont typeface="+mj-lt"/>
              <a:buAutoNum type="arabicPeriod"/>
            </a:pPr>
            <a:r>
              <a:rPr lang="en-US" sz="1200"/>
              <a:t>Click “New Assignments”</a:t>
            </a:r>
            <a:endParaRPr sz="1200"/>
          </a:p>
          <a:p>
            <a:pPr marL="0" indent="0">
              <a:spcBef>
                <a:spcPts val="316"/>
              </a:spcBef>
            </a:pPr>
            <a:endParaRPr sz="1350"/>
          </a:p>
          <a:p>
            <a:pPr marL="0" indent="0">
              <a:spcBef>
                <a:spcPts val="316"/>
              </a:spcBef>
            </a:pPr>
            <a:endParaRPr sz="1350"/>
          </a:p>
        </p:txBody>
      </p:sp>
      <p:sp>
        <p:nvSpPr>
          <p:cNvPr id="9" name="Oval 8">
            <a:extLst>
              <a:ext uri="{FF2B5EF4-FFF2-40B4-BE49-F238E27FC236}">
                <a16:creationId xmlns:a16="http://schemas.microsoft.com/office/drawing/2014/main" id="{02848ADD-34BC-432D-88FA-889EA64075C3}"/>
              </a:ext>
            </a:extLst>
          </p:cNvPr>
          <p:cNvSpPr/>
          <p:nvPr/>
        </p:nvSpPr>
        <p:spPr>
          <a:xfrm>
            <a:off x="2636671" y="1620067"/>
            <a:ext cx="545180" cy="5070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10" name="Oval 9">
            <a:extLst>
              <a:ext uri="{FF2B5EF4-FFF2-40B4-BE49-F238E27FC236}">
                <a16:creationId xmlns:a16="http://schemas.microsoft.com/office/drawing/2014/main" id="{FE162E3C-ED99-4410-806B-A74366903190}"/>
              </a:ext>
            </a:extLst>
          </p:cNvPr>
          <p:cNvSpPr/>
          <p:nvPr/>
        </p:nvSpPr>
        <p:spPr>
          <a:xfrm>
            <a:off x="1923664" y="2413453"/>
            <a:ext cx="829061" cy="5070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Tree>
    <p:extLst>
      <p:ext uri="{BB962C8B-B14F-4D97-AF65-F5344CB8AC3E}">
        <p14:creationId xmlns:p14="http://schemas.microsoft.com/office/powerpoint/2010/main" val="345018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334A85AE-0448-4950-A3E9-BBB07BC852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167"/>
          <a:stretch/>
        </p:blipFill>
        <p:spPr>
          <a:xfrm>
            <a:off x="3646160" y="1095375"/>
            <a:ext cx="4540235" cy="3560864"/>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Create an Assignment in the Assignments Tool</a:t>
            </a:r>
            <a:endParaRPr/>
          </a:p>
        </p:txBody>
      </p:sp>
      <p:sp>
        <p:nvSpPr>
          <p:cNvPr id="7" name="Oval 6">
            <a:extLst>
              <a:ext uri="{FF2B5EF4-FFF2-40B4-BE49-F238E27FC236}">
                <a16:creationId xmlns:a16="http://schemas.microsoft.com/office/drawing/2014/main" id="{EB26555D-4CC7-4B40-BAD9-4FFC17C9F8ED}"/>
              </a:ext>
            </a:extLst>
          </p:cNvPr>
          <p:cNvSpPr/>
          <p:nvPr/>
        </p:nvSpPr>
        <p:spPr>
          <a:xfrm>
            <a:off x="3298648" y="173094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3298648" y="2492621"/>
            <a:ext cx="433136" cy="38318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2</a:t>
            </a: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275300" y="1372689"/>
            <a:ext cx="2598753" cy="587771"/>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200"/>
              <a:t>Type your assignment name, instructions, grading and due date information</a:t>
            </a:r>
          </a:p>
          <a:p>
            <a:pPr marL="385763" indent="-385763">
              <a:spcBef>
                <a:spcPts val="316"/>
              </a:spcBef>
              <a:buSzPct val="100000"/>
              <a:buFont typeface="+mj-lt"/>
              <a:buAutoNum type="arabicPeriod"/>
            </a:pPr>
            <a:r>
              <a:rPr lang="en-US" sz="1200"/>
              <a:t>Attach any resources your students need, or add a quick audio or video recording to assist students</a:t>
            </a:r>
          </a:p>
          <a:p>
            <a:pPr marL="385763" indent="-385763">
              <a:spcBef>
                <a:spcPts val="316"/>
              </a:spcBef>
              <a:buSzPct val="100000"/>
              <a:buFont typeface="+mj-lt"/>
              <a:buAutoNum type="arabicPeriod"/>
            </a:pPr>
            <a:r>
              <a:rPr lang="en-US" sz="1200"/>
              <a:t>Use the addition features on the right-hand side to add additional options for your assignment, like adding a rubric, or selecting the submission type. Use the arrow to expand each category to see your options</a:t>
            </a:r>
          </a:p>
          <a:p>
            <a:pPr marL="385763" indent="-385763">
              <a:spcBef>
                <a:spcPts val="316"/>
              </a:spcBef>
              <a:buSzPct val="100000"/>
              <a:buFont typeface="+mj-lt"/>
              <a:buAutoNum type="arabicPeriod"/>
            </a:pPr>
            <a:r>
              <a:rPr lang="en-US" sz="1200"/>
              <a:t>Choose if your assignment will be visible right away for students, or hidden for now, and then click “Save and Close”</a:t>
            </a:r>
          </a:p>
          <a:p>
            <a:pPr marL="385763" indent="-385763">
              <a:spcBef>
                <a:spcPts val="316"/>
              </a:spcBef>
              <a:buSzPct val="100000"/>
              <a:buFont typeface="+mj-lt"/>
              <a:buAutoNum type="arabicPeriod"/>
            </a:pPr>
            <a:endParaRPr sz="1200"/>
          </a:p>
          <a:p>
            <a:pPr marL="0" indent="0">
              <a:spcBef>
                <a:spcPts val="316"/>
              </a:spcBef>
            </a:pPr>
            <a:endParaRPr sz="1350"/>
          </a:p>
          <a:p>
            <a:pPr marL="0" indent="0">
              <a:spcBef>
                <a:spcPts val="316"/>
              </a:spcBef>
            </a:pPr>
            <a:endParaRPr sz="1350"/>
          </a:p>
        </p:txBody>
      </p:sp>
      <p:sp>
        <p:nvSpPr>
          <p:cNvPr id="9" name="Oval 8">
            <a:extLst>
              <a:ext uri="{FF2B5EF4-FFF2-40B4-BE49-F238E27FC236}">
                <a16:creationId xmlns:a16="http://schemas.microsoft.com/office/drawing/2014/main" id="{02848ADD-34BC-432D-88FA-889EA64075C3}"/>
              </a:ext>
            </a:extLst>
          </p:cNvPr>
          <p:cNvSpPr/>
          <p:nvPr/>
        </p:nvSpPr>
        <p:spPr>
          <a:xfrm>
            <a:off x="7834178" y="2381898"/>
            <a:ext cx="280645" cy="18097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13" name="Oval 12">
            <a:extLst>
              <a:ext uri="{FF2B5EF4-FFF2-40B4-BE49-F238E27FC236}">
                <a16:creationId xmlns:a16="http://schemas.microsoft.com/office/drawing/2014/main" id="{6EE6B074-D5E0-481F-B0BA-E30DC007103E}"/>
              </a:ext>
            </a:extLst>
          </p:cNvPr>
          <p:cNvSpPr/>
          <p:nvPr/>
        </p:nvSpPr>
        <p:spPr>
          <a:xfrm>
            <a:off x="6386393" y="2089200"/>
            <a:ext cx="433136" cy="38318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3</a:t>
            </a:r>
          </a:p>
        </p:txBody>
      </p:sp>
      <p:sp>
        <p:nvSpPr>
          <p:cNvPr id="14" name="Oval 13">
            <a:extLst>
              <a:ext uri="{FF2B5EF4-FFF2-40B4-BE49-F238E27FC236}">
                <a16:creationId xmlns:a16="http://schemas.microsoft.com/office/drawing/2014/main" id="{36A2C0E4-B66E-408A-9CFE-DBEA5DF6F363}"/>
              </a:ext>
            </a:extLst>
          </p:cNvPr>
          <p:cNvSpPr/>
          <p:nvPr/>
        </p:nvSpPr>
        <p:spPr>
          <a:xfrm>
            <a:off x="3255836" y="4300141"/>
            <a:ext cx="433136" cy="38318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4</a:t>
            </a:r>
          </a:p>
        </p:txBody>
      </p:sp>
    </p:spTree>
    <p:extLst>
      <p:ext uri="{BB962C8B-B14F-4D97-AF65-F5344CB8AC3E}">
        <p14:creationId xmlns:p14="http://schemas.microsoft.com/office/powerpoint/2010/main" val="39247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3E31BBD3-B4EA-4A38-9EC6-46B7D7D26C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152" y="733023"/>
            <a:ext cx="5638800" cy="3000735"/>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Create a Rubric</a:t>
            </a:r>
            <a:endParaRPr/>
          </a:p>
        </p:txBody>
      </p:sp>
      <p:sp>
        <p:nvSpPr>
          <p:cNvPr id="7" name="Oval 6">
            <a:extLst>
              <a:ext uri="{FF2B5EF4-FFF2-40B4-BE49-F238E27FC236}">
                <a16:creationId xmlns:a16="http://schemas.microsoft.com/office/drawing/2014/main" id="{EB26555D-4CC7-4B40-BAD9-4FFC17C9F8ED}"/>
              </a:ext>
            </a:extLst>
          </p:cNvPr>
          <p:cNvSpPr/>
          <p:nvPr/>
        </p:nvSpPr>
        <p:spPr>
          <a:xfrm>
            <a:off x="2752725" y="119985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652328" y="223339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2</a:t>
            </a: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385087" y="3917556"/>
            <a:ext cx="7958813"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800"/>
              <a:t>Click the “Rubrics” tool from your Nav Bar or from your list of tools in “Course Admin”</a:t>
            </a:r>
          </a:p>
          <a:p>
            <a:pPr marL="385763" indent="-385763">
              <a:spcBef>
                <a:spcPts val="316"/>
              </a:spcBef>
              <a:buSzPct val="100000"/>
              <a:buFont typeface="+mj-lt"/>
              <a:buAutoNum type="arabicPeriod"/>
            </a:pPr>
            <a:r>
              <a:rPr lang="en-US" sz="1800"/>
              <a:t>Click “New Rubric”</a:t>
            </a:r>
          </a:p>
          <a:p>
            <a:pPr marL="0" indent="0">
              <a:spcBef>
                <a:spcPts val="316"/>
              </a:spcBef>
            </a:pPr>
            <a:endParaRPr sz="1350"/>
          </a:p>
          <a:p>
            <a:pPr marL="0" indent="0">
              <a:spcBef>
                <a:spcPts val="316"/>
              </a:spcBef>
            </a:pPr>
            <a:endParaRPr sz="1350"/>
          </a:p>
        </p:txBody>
      </p:sp>
      <p:sp>
        <p:nvSpPr>
          <p:cNvPr id="8" name="Oval 7">
            <a:extLst>
              <a:ext uri="{FF2B5EF4-FFF2-40B4-BE49-F238E27FC236}">
                <a16:creationId xmlns:a16="http://schemas.microsoft.com/office/drawing/2014/main" id="{DEA20084-1C35-4C9E-A24D-6ECF614E52B7}"/>
              </a:ext>
            </a:extLst>
          </p:cNvPr>
          <p:cNvSpPr/>
          <p:nvPr/>
        </p:nvSpPr>
        <p:spPr>
          <a:xfrm>
            <a:off x="3243649" y="1207318"/>
            <a:ext cx="545180" cy="5070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9" name="Oval 8">
            <a:extLst>
              <a:ext uri="{FF2B5EF4-FFF2-40B4-BE49-F238E27FC236}">
                <a16:creationId xmlns:a16="http://schemas.microsoft.com/office/drawing/2014/main" id="{B3E7A7B0-939B-408A-BB6A-DA406BCC95C7}"/>
              </a:ext>
            </a:extLst>
          </p:cNvPr>
          <p:cNvSpPr/>
          <p:nvPr/>
        </p:nvSpPr>
        <p:spPr>
          <a:xfrm>
            <a:off x="1085464" y="2126687"/>
            <a:ext cx="829061" cy="507095"/>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Tree>
    <p:extLst>
      <p:ext uri="{BB962C8B-B14F-4D97-AF65-F5344CB8AC3E}">
        <p14:creationId xmlns:p14="http://schemas.microsoft.com/office/powerpoint/2010/main" val="407707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3" name="Picture 2">
            <a:extLst>
              <a:ext uri="{FF2B5EF4-FFF2-40B4-BE49-F238E27FC236}">
                <a16:creationId xmlns:a16="http://schemas.microsoft.com/office/drawing/2014/main" id="{700429FB-58DA-4333-A0E2-2A9F0B07F9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0276" y="713013"/>
            <a:ext cx="4667250" cy="4117865"/>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Create a Rubric</a:t>
            </a:r>
            <a:endParaRPr/>
          </a:p>
        </p:txBody>
      </p:sp>
      <p:sp>
        <p:nvSpPr>
          <p:cNvPr id="7" name="Oval 6">
            <a:extLst>
              <a:ext uri="{FF2B5EF4-FFF2-40B4-BE49-F238E27FC236}">
                <a16:creationId xmlns:a16="http://schemas.microsoft.com/office/drawing/2014/main" id="{EB26555D-4CC7-4B40-BAD9-4FFC17C9F8ED}"/>
              </a:ext>
            </a:extLst>
          </p:cNvPr>
          <p:cNvSpPr/>
          <p:nvPr/>
        </p:nvSpPr>
        <p:spPr>
          <a:xfrm>
            <a:off x="3260620" y="102974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3286323" y="2159674"/>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2</a:t>
            </a:r>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130478" y="1281292"/>
            <a:ext cx="2643863" cy="1225945"/>
          </a:xfrm>
          <a:prstGeom prst="rect">
            <a:avLst/>
          </a:prstGeom>
        </p:spPr>
        <p:txBody>
          <a:bodyPr spcFirstLastPara="1" wrap="square" lIns="68569" tIns="34275" rIns="68569" bIns="34275" anchor="t" anchorCtr="0">
            <a:noAutofit/>
          </a:bodyPr>
          <a:lstStyle/>
          <a:p>
            <a:pPr marL="385763" indent="-385763">
              <a:spcBef>
                <a:spcPts val="316"/>
              </a:spcBef>
              <a:buSzPct val="100000"/>
              <a:buFont typeface="+mj-lt"/>
              <a:buAutoNum type="arabicPeriod"/>
            </a:pPr>
            <a:r>
              <a:rPr lang="en-US" sz="1350"/>
              <a:t>Title your rubric</a:t>
            </a:r>
          </a:p>
          <a:p>
            <a:pPr marL="385763" indent="-385763">
              <a:spcBef>
                <a:spcPts val="316"/>
              </a:spcBef>
              <a:buSzPct val="100000"/>
              <a:buFont typeface="+mj-lt"/>
              <a:buAutoNum type="arabicPeriod"/>
            </a:pPr>
            <a:r>
              <a:rPr lang="en-US" sz="1350"/>
              <a:t>Provide success criteria and add curriculum expectations</a:t>
            </a:r>
          </a:p>
          <a:p>
            <a:pPr marL="385763" indent="-385763">
              <a:spcBef>
                <a:spcPts val="316"/>
              </a:spcBef>
              <a:buSzPct val="100000"/>
              <a:buFont typeface="+mj-lt"/>
              <a:buAutoNum type="arabicPeriod"/>
            </a:pPr>
            <a:r>
              <a:rPr lang="en-US" sz="1350"/>
              <a:t>Provide descriptors for each level of your rubric- including text or multimedia</a:t>
            </a:r>
          </a:p>
          <a:p>
            <a:pPr marL="385763" indent="-385763">
              <a:spcBef>
                <a:spcPts val="316"/>
              </a:spcBef>
              <a:buSzPct val="100000"/>
              <a:buFont typeface="+mj-lt"/>
              <a:buAutoNum type="arabicPeriod"/>
            </a:pPr>
            <a:r>
              <a:rPr lang="en-US" sz="1350"/>
              <a:t>Provide initial feedback to pop up when you assess using the rubric (you can still personalize this for each student later!)</a:t>
            </a:r>
          </a:p>
          <a:p>
            <a:pPr marL="385763" indent="-385763">
              <a:spcBef>
                <a:spcPts val="316"/>
              </a:spcBef>
              <a:buSzPct val="100000"/>
              <a:buFont typeface="+mj-lt"/>
              <a:buAutoNum type="arabicPeriod"/>
            </a:pPr>
            <a:r>
              <a:rPr lang="en-US" sz="1350"/>
              <a:t>Click “Close” when you are finished making your rubric!</a:t>
            </a:r>
          </a:p>
          <a:p>
            <a:pPr marL="0" indent="0">
              <a:spcBef>
                <a:spcPts val="316"/>
              </a:spcBef>
            </a:pPr>
            <a:endParaRPr sz="1350"/>
          </a:p>
          <a:p>
            <a:pPr marL="0" indent="0">
              <a:spcBef>
                <a:spcPts val="316"/>
              </a:spcBef>
            </a:pPr>
            <a:endParaRPr sz="1350"/>
          </a:p>
        </p:txBody>
      </p:sp>
      <p:sp>
        <p:nvSpPr>
          <p:cNvPr id="10" name="Oval 9">
            <a:extLst>
              <a:ext uri="{FF2B5EF4-FFF2-40B4-BE49-F238E27FC236}">
                <a16:creationId xmlns:a16="http://schemas.microsoft.com/office/drawing/2014/main" id="{6E2486ED-B607-4140-AD1F-1010FB28EF56}"/>
              </a:ext>
            </a:extLst>
          </p:cNvPr>
          <p:cNvSpPr/>
          <p:nvPr/>
        </p:nvSpPr>
        <p:spPr>
          <a:xfrm>
            <a:off x="5207975" y="206665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3</a:t>
            </a:r>
          </a:p>
        </p:txBody>
      </p:sp>
      <p:sp>
        <p:nvSpPr>
          <p:cNvPr id="13" name="Oval 12">
            <a:extLst>
              <a:ext uri="{FF2B5EF4-FFF2-40B4-BE49-F238E27FC236}">
                <a16:creationId xmlns:a16="http://schemas.microsoft.com/office/drawing/2014/main" id="{89D2C788-EA6F-44E4-BC0A-AA7FD8734A27}"/>
              </a:ext>
            </a:extLst>
          </p:cNvPr>
          <p:cNvSpPr/>
          <p:nvPr/>
        </p:nvSpPr>
        <p:spPr>
          <a:xfrm>
            <a:off x="5012767" y="301006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4</a:t>
            </a:r>
          </a:p>
        </p:txBody>
      </p:sp>
      <p:sp>
        <p:nvSpPr>
          <p:cNvPr id="14" name="Oval 13">
            <a:extLst>
              <a:ext uri="{FF2B5EF4-FFF2-40B4-BE49-F238E27FC236}">
                <a16:creationId xmlns:a16="http://schemas.microsoft.com/office/drawing/2014/main" id="{8509019B-1AF9-4E0D-BA57-C31F949159A9}"/>
              </a:ext>
            </a:extLst>
          </p:cNvPr>
          <p:cNvSpPr/>
          <p:nvPr/>
        </p:nvSpPr>
        <p:spPr>
          <a:xfrm>
            <a:off x="3158880" y="450699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a:solidFill>
                  <a:srgbClr val="FFFFFF"/>
                </a:solidFill>
                <a:latin typeface="Calibri"/>
              </a:rPr>
              <a:t>5</a:t>
            </a:r>
          </a:p>
        </p:txBody>
      </p:sp>
      <p:sp>
        <p:nvSpPr>
          <p:cNvPr id="4" name="Rectangle 3">
            <a:extLst>
              <a:ext uri="{FF2B5EF4-FFF2-40B4-BE49-F238E27FC236}">
                <a16:creationId xmlns:a16="http://schemas.microsoft.com/office/drawing/2014/main" id="{79936605-E388-4F58-A6CF-2AE1F99DA118}"/>
              </a:ext>
            </a:extLst>
          </p:cNvPr>
          <p:cNvSpPr/>
          <p:nvPr/>
        </p:nvSpPr>
        <p:spPr>
          <a:xfrm>
            <a:off x="4210050" y="1430131"/>
            <a:ext cx="590550" cy="16054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6" name="Straight Arrow Connector 5">
            <a:extLst>
              <a:ext uri="{FF2B5EF4-FFF2-40B4-BE49-F238E27FC236}">
                <a16:creationId xmlns:a16="http://schemas.microsoft.com/office/drawing/2014/main" id="{DA283788-6A09-452C-B5C2-51849846B595}"/>
              </a:ext>
            </a:extLst>
          </p:cNvPr>
          <p:cNvCxnSpPr>
            <a:cxnSpLocks/>
          </p:cNvCxnSpPr>
          <p:nvPr/>
        </p:nvCxnSpPr>
        <p:spPr>
          <a:xfrm flipH="1">
            <a:off x="4470681" y="1086417"/>
            <a:ext cx="254558" cy="31672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25645E-978F-4D21-B273-93E568135D5C}"/>
              </a:ext>
            </a:extLst>
          </p:cNvPr>
          <p:cNvSpPr txBox="1"/>
          <p:nvPr/>
        </p:nvSpPr>
        <p:spPr>
          <a:xfrm>
            <a:off x="4698121" y="813195"/>
            <a:ext cx="979565" cy="369332"/>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Change to a text-only rubric here</a:t>
            </a:r>
          </a:p>
        </p:txBody>
      </p:sp>
      <p:sp>
        <p:nvSpPr>
          <p:cNvPr id="18" name="Rectangle 17">
            <a:extLst>
              <a:ext uri="{FF2B5EF4-FFF2-40B4-BE49-F238E27FC236}">
                <a16:creationId xmlns:a16="http://schemas.microsoft.com/office/drawing/2014/main" id="{AB20B87C-E8E8-4A29-8050-7579AFBED976}"/>
              </a:ext>
            </a:extLst>
          </p:cNvPr>
          <p:cNvSpPr/>
          <p:nvPr/>
        </p:nvSpPr>
        <p:spPr>
          <a:xfrm>
            <a:off x="6861204" y="812172"/>
            <a:ext cx="1082646" cy="21756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19" name="Straight Arrow Connector 18">
            <a:extLst>
              <a:ext uri="{FF2B5EF4-FFF2-40B4-BE49-F238E27FC236}">
                <a16:creationId xmlns:a16="http://schemas.microsoft.com/office/drawing/2014/main" id="{81718768-A8C2-407D-AE7C-7D2447474D4F}"/>
              </a:ext>
            </a:extLst>
          </p:cNvPr>
          <p:cNvCxnSpPr>
            <a:cxnSpLocks/>
            <a:stCxn id="20" idx="0"/>
          </p:cNvCxnSpPr>
          <p:nvPr/>
        </p:nvCxnSpPr>
        <p:spPr>
          <a:xfrm flipV="1">
            <a:off x="7017226" y="1082249"/>
            <a:ext cx="505063" cy="20444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78D9ADA-386A-467F-BA45-EAFBEDEE13E4}"/>
              </a:ext>
            </a:extLst>
          </p:cNvPr>
          <p:cNvSpPr txBox="1"/>
          <p:nvPr/>
        </p:nvSpPr>
        <p:spPr>
          <a:xfrm>
            <a:off x="5876925" y="1286695"/>
            <a:ext cx="2280601" cy="507831"/>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Rubrics auto-save and are published by default. You can change to a draft  status here</a:t>
            </a:r>
          </a:p>
        </p:txBody>
      </p:sp>
    </p:spTree>
    <p:extLst>
      <p:ext uri="{BB962C8B-B14F-4D97-AF65-F5344CB8AC3E}">
        <p14:creationId xmlns:p14="http://schemas.microsoft.com/office/powerpoint/2010/main" val="143885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675C07C2-1DCC-4A2D-8979-1E94E99B42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250" y="1142596"/>
            <a:ext cx="6096000" cy="372648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275300" y="236111"/>
            <a:ext cx="7558878" cy="993825"/>
          </a:xfrm>
          <a:prstGeom prst="rect">
            <a:avLst/>
          </a:prstGeom>
        </p:spPr>
        <p:txBody>
          <a:bodyPr spcFirstLastPara="1" wrap="square" lIns="68569" tIns="34275" rIns="68569" bIns="34275" anchor="t" anchorCtr="0">
            <a:noAutofit/>
          </a:bodyPr>
          <a:lstStyle/>
          <a:p>
            <a:r>
              <a:rPr lang="en-CA"/>
              <a:t>Assess and Provide Feedback on an Assignment</a:t>
            </a:r>
            <a:endParaRPr/>
          </a:p>
        </p:txBody>
      </p:sp>
      <p:sp>
        <p:nvSpPr>
          <p:cNvPr id="10" name="Rectangle 9">
            <a:extLst>
              <a:ext uri="{FF2B5EF4-FFF2-40B4-BE49-F238E27FC236}">
                <a16:creationId xmlns:a16="http://schemas.microsoft.com/office/drawing/2014/main" id="{7506E309-A2C1-4EBA-A63E-930E3ADD9FCD}"/>
              </a:ext>
            </a:extLst>
          </p:cNvPr>
          <p:cNvSpPr/>
          <p:nvPr/>
        </p:nvSpPr>
        <p:spPr>
          <a:xfrm>
            <a:off x="242097" y="2287381"/>
            <a:ext cx="590550" cy="16054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13" name="Straight Arrow Connector 12">
            <a:extLst>
              <a:ext uri="{FF2B5EF4-FFF2-40B4-BE49-F238E27FC236}">
                <a16:creationId xmlns:a16="http://schemas.microsoft.com/office/drawing/2014/main" id="{FAC0B7C4-2BC0-48A5-B42B-157850BAE9F2}"/>
              </a:ext>
            </a:extLst>
          </p:cNvPr>
          <p:cNvCxnSpPr>
            <a:cxnSpLocks/>
          </p:cNvCxnSpPr>
          <p:nvPr/>
        </p:nvCxnSpPr>
        <p:spPr>
          <a:xfrm flipV="1">
            <a:off x="757287" y="1839943"/>
            <a:ext cx="743036" cy="10372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F28C97-8C0E-43F3-8B70-13EA06879422}"/>
              </a:ext>
            </a:extLst>
          </p:cNvPr>
          <p:cNvSpPr txBox="1"/>
          <p:nvPr/>
        </p:nvSpPr>
        <p:spPr>
          <a:xfrm>
            <a:off x="47590" y="1935536"/>
            <a:ext cx="979565" cy="230832"/>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Annotation Tool</a:t>
            </a:r>
          </a:p>
        </p:txBody>
      </p:sp>
      <p:sp>
        <p:nvSpPr>
          <p:cNvPr id="15" name="Rectangle 14">
            <a:extLst>
              <a:ext uri="{FF2B5EF4-FFF2-40B4-BE49-F238E27FC236}">
                <a16:creationId xmlns:a16="http://schemas.microsoft.com/office/drawing/2014/main" id="{116D0EAB-E275-42AF-8C80-6A4A7CD3119A}"/>
              </a:ext>
            </a:extLst>
          </p:cNvPr>
          <p:cNvSpPr/>
          <p:nvPr/>
        </p:nvSpPr>
        <p:spPr>
          <a:xfrm>
            <a:off x="6404772" y="2367652"/>
            <a:ext cx="1224753" cy="62319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sp>
        <p:nvSpPr>
          <p:cNvPr id="16" name="Rectangle 15">
            <a:extLst>
              <a:ext uri="{FF2B5EF4-FFF2-40B4-BE49-F238E27FC236}">
                <a16:creationId xmlns:a16="http://schemas.microsoft.com/office/drawing/2014/main" id="{8F906EFF-E080-45C4-9635-8946CB452BBB}"/>
              </a:ext>
            </a:extLst>
          </p:cNvPr>
          <p:cNvSpPr/>
          <p:nvPr/>
        </p:nvSpPr>
        <p:spPr>
          <a:xfrm>
            <a:off x="1619250" y="1711402"/>
            <a:ext cx="4781550" cy="207749"/>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17" name="Straight Arrow Connector 16">
            <a:extLst>
              <a:ext uri="{FF2B5EF4-FFF2-40B4-BE49-F238E27FC236}">
                <a16:creationId xmlns:a16="http://schemas.microsoft.com/office/drawing/2014/main" id="{69C8874F-B712-4621-B35E-72FA3F0A90D6}"/>
              </a:ext>
            </a:extLst>
          </p:cNvPr>
          <p:cNvCxnSpPr>
            <a:cxnSpLocks/>
          </p:cNvCxnSpPr>
          <p:nvPr/>
        </p:nvCxnSpPr>
        <p:spPr>
          <a:xfrm flipH="1">
            <a:off x="7672389" y="3221464"/>
            <a:ext cx="561974" cy="6421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BB1ABE-FA80-4696-8B6E-B1B213A99624}"/>
              </a:ext>
            </a:extLst>
          </p:cNvPr>
          <p:cNvSpPr txBox="1"/>
          <p:nvPr/>
        </p:nvSpPr>
        <p:spPr>
          <a:xfrm>
            <a:off x="8151791" y="2453641"/>
            <a:ext cx="561975" cy="230832"/>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Rubric</a:t>
            </a:r>
          </a:p>
        </p:txBody>
      </p:sp>
      <p:sp>
        <p:nvSpPr>
          <p:cNvPr id="20" name="Rectangle 19">
            <a:extLst>
              <a:ext uri="{FF2B5EF4-FFF2-40B4-BE49-F238E27FC236}">
                <a16:creationId xmlns:a16="http://schemas.microsoft.com/office/drawing/2014/main" id="{7F889FDA-D03E-4494-BA0D-650A39904001}"/>
              </a:ext>
            </a:extLst>
          </p:cNvPr>
          <p:cNvSpPr/>
          <p:nvPr/>
        </p:nvSpPr>
        <p:spPr>
          <a:xfrm>
            <a:off x="6400800" y="3047112"/>
            <a:ext cx="1224753" cy="477139"/>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21" name="Straight Arrow Connector 20">
            <a:extLst>
              <a:ext uri="{FF2B5EF4-FFF2-40B4-BE49-F238E27FC236}">
                <a16:creationId xmlns:a16="http://schemas.microsoft.com/office/drawing/2014/main" id="{345AC12D-7DBA-4F62-BC20-B9882861B6B1}"/>
              </a:ext>
            </a:extLst>
          </p:cNvPr>
          <p:cNvCxnSpPr>
            <a:cxnSpLocks/>
          </p:cNvCxnSpPr>
          <p:nvPr/>
        </p:nvCxnSpPr>
        <p:spPr>
          <a:xfrm flipH="1">
            <a:off x="7589818" y="2595216"/>
            <a:ext cx="561974" cy="6421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EC44E8E-7143-48A3-AF46-91529E721B3A}"/>
              </a:ext>
            </a:extLst>
          </p:cNvPr>
          <p:cNvSpPr txBox="1"/>
          <p:nvPr/>
        </p:nvSpPr>
        <p:spPr>
          <a:xfrm>
            <a:off x="8220384" y="3687266"/>
            <a:ext cx="923616" cy="646331"/>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Written and multimedia feedback options</a:t>
            </a:r>
          </a:p>
        </p:txBody>
      </p:sp>
      <p:sp>
        <p:nvSpPr>
          <p:cNvPr id="24" name="Rectangle 23">
            <a:extLst>
              <a:ext uri="{FF2B5EF4-FFF2-40B4-BE49-F238E27FC236}">
                <a16:creationId xmlns:a16="http://schemas.microsoft.com/office/drawing/2014/main" id="{14574F14-F80F-402E-BB05-894A034411B3}"/>
              </a:ext>
            </a:extLst>
          </p:cNvPr>
          <p:cNvSpPr/>
          <p:nvPr/>
        </p:nvSpPr>
        <p:spPr>
          <a:xfrm>
            <a:off x="6400800" y="3878992"/>
            <a:ext cx="1224753" cy="477139"/>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25" name="Straight Arrow Connector 24">
            <a:extLst>
              <a:ext uri="{FF2B5EF4-FFF2-40B4-BE49-F238E27FC236}">
                <a16:creationId xmlns:a16="http://schemas.microsoft.com/office/drawing/2014/main" id="{09255D13-FB27-4F2A-BD80-461F531BE949}"/>
              </a:ext>
            </a:extLst>
          </p:cNvPr>
          <p:cNvCxnSpPr>
            <a:cxnSpLocks/>
          </p:cNvCxnSpPr>
          <p:nvPr/>
        </p:nvCxnSpPr>
        <p:spPr>
          <a:xfrm flipH="1">
            <a:off x="7745372" y="4122072"/>
            <a:ext cx="561974" cy="6421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8A28CE1-B4B9-4A90-A5EA-EE3282A7DB7A}"/>
              </a:ext>
            </a:extLst>
          </p:cNvPr>
          <p:cNvSpPr txBox="1"/>
          <p:nvPr/>
        </p:nvSpPr>
        <p:spPr>
          <a:xfrm>
            <a:off x="8026358" y="4336803"/>
            <a:ext cx="1214744" cy="507831"/>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Publish feedback now or save as a draft to publish later</a:t>
            </a:r>
          </a:p>
        </p:txBody>
      </p:sp>
      <p:sp>
        <p:nvSpPr>
          <p:cNvPr id="27" name="TextBox 26">
            <a:extLst>
              <a:ext uri="{FF2B5EF4-FFF2-40B4-BE49-F238E27FC236}">
                <a16:creationId xmlns:a16="http://schemas.microsoft.com/office/drawing/2014/main" id="{F1439236-2718-4772-982A-931C341574E7}"/>
              </a:ext>
            </a:extLst>
          </p:cNvPr>
          <p:cNvSpPr txBox="1"/>
          <p:nvPr/>
        </p:nvSpPr>
        <p:spPr>
          <a:xfrm>
            <a:off x="8234363" y="3091771"/>
            <a:ext cx="751854" cy="369332"/>
          </a:xfrm>
          <a:prstGeom prst="rect">
            <a:avLst/>
          </a:prstGeom>
          <a:noFill/>
        </p:spPr>
        <p:txBody>
          <a:bodyPr wrap="square" rtlCol="0">
            <a:spAutoFit/>
          </a:bodyPr>
          <a:lstStyle/>
          <a:p>
            <a:pPr defTabSz="685800">
              <a:buClrTx/>
            </a:pPr>
            <a:r>
              <a:rPr lang="en-US" sz="900" kern="1200">
                <a:solidFill>
                  <a:srgbClr val="565A5C"/>
                </a:solidFill>
                <a:latin typeface="Calibri"/>
                <a:ea typeface="+mn-ea"/>
                <a:cs typeface="+mn-cs"/>
              </a:rPr>
              <a:t>Grading information</a:t>
            </a:r>
          </a:p>
        </p:txBody>
      </p:sp>
      <p:sp>
        <p:nvSpPr>
          <p:cNvPr id="28" name="Rectangle 27">
            <a:extLst>
              <a:ext uri="{FF2B5EF4-FFF2-40B4-BE49-F238E27FC236}">
                <a16:creationId xmlns:a16="http://schemas.microsoft.com/office/drawing/2014/main" id="{6E7FD136-1432-46CA-A123-56E46E0B3990}"/>
              </a:ext>
            </a:extLst>
          </p:cNvPr>
          <p:cNvSpPr/>
          <p:nvPr/>
        </p:nvSpPr>
        <p:spPr>
          <a:xfrm>
            <a:off x="6858000" y="4621095"/>
            <a:ext cx="887372" cy="33585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srgbClr val="565A5C"/>
              </a:solidFill>
              <a:latin typeface="Calibri"/>
            </a:endParaRPr>
          </a:p>
        </p:txBody>
      </p:sp>
      <p:cxnSp>
        <p:nvCxnSpPr>
          <p:cNvPr id="29" name="Straight Arrow Connector 28">
            <a:extLst>
              <a:ext uri="{FF2B5EF4-FFF2-40B4-BE49-F238E27FC236}">
                <a16:creationId xmlns:a16="http://schemas.microsoft.com/office/drawing/2014/main" id="{13F54BCE-9C04-4CCA-9FC1-AEABAF948257}"/>
              </a:ext>
            </a:extLst>
          </p:cNvPr>
          <p:cNvCxnSpPr>
            <a:cxnSpLocks/>
          </p:cNvCxnSpPr>
          <p:nvPr/>
        </p:nvCxnSpPr>
        <p:spPr>
          <a:xfrm flipH="1">
            <a:off x="7745372" y="4869082"/>
            <a:ext cx="561974" cy="6421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0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5081253"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lumMod val="65000"/>
                    <a:lumOff val="35000"/>
                  </a:sysClr>
                </a:solidFill>
                <a:effectLst/>
                <a:uLnTx/>
                <a:uFillTx/>
                <a:latin typeface="Arial" panose="020B0604020202020204"/>
                <a:ea typeface="+mn-ea"/>
                <a:cs typeface="+mn-cs"/>
              </a:rPr>
              <a:t>You will be able to:  </a:t>
            </a:r>
          </a:p>
          <a:p>
            <a:pPr marL="342900" indent="-342900" fontAlgn="base">
              <a:buFont typeface="Wingdings" panose="05000000000000000000" pitchFamily="2" charset="2"/>
              <a:buChar char="ü"/>
            </a:pPr>
            <a:r>
              <a:rPr lang="en-US" sz="1800">
                <a:solidFill>
                  <a:srgbClr val="595959"/>
                </a:solidFill>
              </a:rPr>
              <a:t>Create a new assignment </a:t>
            </a:r>
          </a:p>
          <a:p>
            <a:pPr marL="342900" indent="-342900" fontAlgn="base">
              <a:buFont typeface="Wingdings" panose="05000000000000000000" pitchFamily="2" charset="2"/>
              <a:buChar char="ü"/>
            </a:pPr>
            <a:r>
              <a:rPr lang="en-US" sz="1800">
                <a:solidFill>
                  <a:srgbClr val="595959"/>
                </a:solidFill>
              </a:rPr>
              <a:t>Add information and resources to your assignment</a:t>
            </a:r>
          </a:p>
          <a:p>
            <a:pPr marL="342900" indent="-342900" fontAlgn="base">
              <a:buFont typeface="Wingdings" panose="05000000000000000000" pitchFamily="2" charset="2"/>
              <a:buChar char="ü"/>
            </a:pPr>
            <a:r>
              <a:rPr lang="en-US" sz="1800">
                <a:solidFill>
                  <a:srgbClr val="595959"/>
                </a:solidFill>
              </a:rPr>
              <a:t>Create a rubric</a:t>
            </a:r>
          </a:p>
          <a:p>
            <a:pPr marL="342900" indent="-342900" fontAlgn="base">
              <a:buFont typeface="Wingdings" panose="05000000000000000000" pitchFamily="2" charset="2"/>
              <a:buChar char="ü"/>
            </a:pPr>
            <a:r>
              <a:rPr lang="en-US" sz="1800">
                <a:solidFill>
                  <a:srgbClr val="595959"/>
                </a:solidFill>
              </a:rPr>
              <a:t>Share assessment information with your students</a:t>
            </a:r>
          </a:p>
          <a:p>
            <a:pPr marL="342900" indent="-342900" fontAlgn="base">
              <a:buFont typeface="Wingdings" panose="05000000000000000000" pitchFamily="2" charset="2"/>
              <a:buChar char="ü"/>
            </a:pPr>
            <a:r>
              <a:rPr lang="en-US" sz="1800">
                <a:solidFill>
                  <a:srgbClr val="595959"/>
                </a:solidFill>
              </a:rPr>
              <a:t>Assess an assignment and provide feedback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517650" y="2088136"/>
            <a:ext cx="4397251" cy="1674239"/>
          </a:xfrm>
        </p:spPr>
        <p:txBody>
          <a:bodyPr/>
          <a:lstStyle/>
          <a:p>
            <a:pPr marL="257175" indent="-257175">
              <a:buFont typeface="+mj-lt"/>
              <a:buAutoNum type="arabicPeriod"/>
            </a:pPr>
            <a:r>
              <a:rPr lang="en-US"/>
              <a:t>Use Activity Feed to create a quick text-based submission to check in with your students or for students to submit an exit ticket</a:t>
            </a:r>
          </a:p>
          <a:p>
            <a:endParaRPr lang="en-US"/>
          </a:p>
          <a:p>
            <a:pPr marL="257175" indent="-257175">
              <a:buFont typeface="+mj-lt"/>
              <a:buAutoNum type="arabicPeriod" startAt="2"/>
            </a:pPr>
            <a:r>
              <a:rPr lang="en-US"/>
              <a:t>Create a Rubric to use on your next activity or assignment</a:t>
            </a:r>
          </a:p>
          <a:p>
            <a:endParaRPr lang="en-US"/>
          </a:p>
        </p:txBody>
      </p:sp>
      <p:pic>
        <p:nvPicPr>
          <p:cNvPr id="2" name="Picture 1">
            <a:extLst>
              <a:ext uri="{FF2B5EF4-FFF2-40B4-BE49-F238E27FC236}">
                <a16:creationId xmlns:a16="http://schemas.microsoft.com/office/drawing/2014/main" id="{7A72D633-E39D-4010-8393-1F32F4D3F9C2}"/>
              </a:ext>
            </a:extLst>
          </p:cNvPr>
          <p:cNvPicPr>
            <a:picLocks noChangeAspect="1"/>
          </p:cNvPicPr>
          <p:nvPr/>
        </p:nvPicPr>
        <p:blipFill>
          <a:blip r:embed="rId3"/>
          <a:stretch>
            <a:fillRect/>
          </a:stretch>
        </p:blipFill>
        <p:spPr>
          <a:xfrm>
            <a:off x="4798993" y="1072680"/>
            <a:ext cx="4043927" cy="3515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62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479532" y="1641257"/>
            <a:ext cx="4925341"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3000" b="1" i="0" u="none" strike="noStrike" kern="1200" cap="none" spc="0" normalizeH="0" baseline="0" noProof="0">
                <a:ln>
                  <a:noFill/>
                </a:ln>
                <a:solidFill>
                  <a:srgbClr val="565A5C"/>
                </a:solidFill>
                <a:effectLst/>
                <a:uLnTx/>
                <a:uFillTx/>
                <a:latin typeface="Arial"/>
                <a:cs typeface="Arial"/>
                <a:sym typeface="Arial"/>
              </a:rPr>
              <a:t>An Introduction to Assessment and Feedback in Brightspace</a:t>
            </a: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15975" y="1328669"/>
            <a:ext cx="4928026" cy="3493294"/>
          </a:xfrm>
          <a:prstGeom prst="rect">
            <a:avLst/>
          </a:prstGeom>
          <a:noFill/>
          <a:ln>
            <a:noFill/>
          </a:ln>
        </p:spPr>
        <p:txBody>
          <a:bodyPr spcFirstLastPara="1" vert="horz" wrap="square" lIns="68569" tIns="34275" rIns="68569" bIns="34275" rtlCol="0" anchor="t" anchorCtr="0">
            <a:noAutofit/>
          </a:bodyPr>
          <a:lstStyle/>
          <a:p>
            <a:pPr fontAlgn="base"/>
            <a:r>
              <a:rPr lang="en-US" sz="1500" u="sng">
                <a:solidFill>
                  <a:srgbClr val="0070C0"/>
                </a:solidFill>
                <a:hlinkClick r:id="rId3">
                  <a:extLst>
                    <a:ext uri="{A12FA001-AC4F-418D-AE19-62706E023703}">
                      <ahyp:hlinkClr xmlns:ahyp="http://schemas.microsoft.com/office/drawing/2018/hyperlinkcolor" val="tx"/>
                    </a:ext>
                  </a:extLst>
                </a:hlinkClick>
              </a:rPr>
              <a:t>Annotating an Assignment</a:t>
            </a:r>
            <a:endParaRPr lang="en-US" sz="1500" u="sng">
              <a:solidFill>
                <a:srgbClr val="0070C0"/>
              </a:solidFill>
              <a:hlinkClick r:id="rId4">
                <a:extLst>
                  <a:ext uri="{A12FA001-AC4F-418D-AE19-62706E023703}">
                    <ahyp:hlinkClr xmlns:ahyp="http://schemas.microsoft.com/office/drawing/2018/hyperlinkcolor" val="tx"/>
                  </a:ext>
                </a:extLst>
              </a:hlinkClick>
            </a:endParaRPr>
          </a:p>
          <a:p>
            <a:pPr fontAlgn="base"/>
            <a:r>
              <a:rPr lang="en-US" sz="1500" u="sng">
                <a:solidFill>
                  <a:srgbClr val="0070C0"/>
                </a:solidFill>
                <a:hlinkClick r:id="rId4">
                  <a:extLst>
                    <a:ext uri="{A12FA001-AC4F-418D-AE19-62706E023703}">
                      <ahyp:hlinkClr xmlns:ahyp="http://schemas.microsoft.com/office/drawing/2018/hyperlinkcolor" val="tx"/>
                    </a:ext>
                  </a:extLst>
                </a:hlinkClick>
              </a:rPr>
              <a:t>Brightspace Quick Start Guide K-12</a:t>
            </a:r>
            <a:endParaRPr lang="en-US" sz="1500" u="sng">
              <a:solidFill>
                <a:srgbClr val="0070C0"/>
              </a:solidFill>
            </a:endParaRPr>
          </a:p>
          <a:p>
            <a:pPr fontAlgn="base"/>
            <a:r>
              <a:rPr lang="en-US" sz="1500" u="sng">
                <a:solidFill>
                  <a:srgbClr val="0070C0"/>
                </a:solidFill>
                <a:hlinkClick r:id="rId5">
                  <a:extLst>
                    <a:ext uri="{A12FA001-AC4F-418D-AE19-62706E023703}">
                      <ahyp:hlinkClr xmlns:ahyp="http://schemas.microsoft.com/office/drawing/2018/hyperlinkcolor" val="tx"/>
                    </a:ext>
                  </a:extLst>
                </a:hlinkClick>
              </a:rPr>
              <a:t>Creating an Assignment in Activity Feed</a:t>
            </a:r>
            <a:endParaRPr lang="en-US" sz="1500" u="sng">
              <a:solidFill>
                <a:srgbClr val="0070C0"/>
              </a:solidFill>
              <a:hlinkClick r:id="rId6">
                <a:extLst>
                  <a:ext uri="{A12FA001-AC4F-418D-AE19-62706E023703}">
                    <ahyp:hlinkClr xmlns:ahyp="http://schemas.microsoft.com/office/drawing/2018/hyperlinkcolor" val="tx"/>
                  </a:ext>
                </a:extLst>
              </a:hlinkClick>
            </a:endParaRPr>
          </a:p>
          <a:p>
            <a:pPr fontAlgn="base"/>
            <a:r>
              <a:rPr lang="en-US" sz="1500" u="sng">
                <a:solidFill>
                  <a:srgbClr val="0070C0"/>
                </a:solidFill>
                <a:hlinkClick r:id="rId6">
                  <a:extLst>
                    <a:ext uri="{A12FA001-AC4F-418D-AE19-62706E023703}">
                      <ahyp:hlinkClr xmlns:ahyp="http://schemas.microsoft.com/office/drawing/2018/hyperlinkcolor" val="tx"/>
                    </a:ext>
                  </a:extLst>
                </a:hlinkClick>
              </a:rPr>
              <a:t>Creating a Rubric</a:t>
            </a:r>
            <a:endParaRPr lang="en-US" sz="1500" u="sng">
              <a:solidFill>
                <a:srgbClr val="0070C0"/>
              </a:solidFill>
            </a:endParaRPr>
          </a:p>
          <a:p>
            <a:pPr fontAlgn="base"/>
            <a:r>
              <a:rPr lang="en-US" sz="1500" u="sng">
                <a:solidFill>
                  <a:srgbClr val="0070C0"/>
                </a:solidFill>
                <a:hlinkClick r:id="rId7">
                  <a:extLst>
                    <a:ext uri="{A12FA001-AC4F-418D-AE19-62706E023703}">
                      <ahyp:hlinkClr xmlns:ahyp="http://schemas.microsoft.com/office/drawing/2018/hyperlinkcolor" val="tx"/>
                    </a:ext>
                  </a:extLst>
                </a:hlinkClick>
              </a:rPr>
              <a:t>D2L Parent and Guardian Support Site</a:t>
            </a:r>
            <a:endParaRPr lang="en-US" sz="1500" u="sng">
              <a:solidFill>
                <a:srgbClr val="0070C0"/>
              </a:solidFill>
            </a:endParaRPr>
          </a:p>
          <a:p>
            <a:pPr fontAlgn="base"/>
            <a:r>
              <a:rPr lang="en-US" sz="1500" u="sng">
                <a:solidFill>
                  <a:srgbClr val="0070C0"/>
                </a:solidFill>
                <a:hlinkClick r:id="rId8">
                  <a:extLst>
                    <a:ext uri="{A12FA001-AC4F-418D-AE19-62706E023703}">
                      <ahyp:hlinkClr xmlns:ahyp="http://schemas.microsoft.com/office/drawing/2018/hyperlinkcolor" val="tx"/>
                    </a:ext>
                  </a:extLst>
                </a:hlinkClick>
              </a:rPr>
              <a:t>Overview of Activity Feed</a:t>
            </a:r>
            <a:endParaRPr sz="1500">
              <a:solidFill>
                <a:srgbClr val="0070C0"/>
              </a:solidFill>
            </a:endParaRPr>
          </a:p>
          <a:p>
            <a:pPr marL="0" indent="0">
              <a:spcBef>
                <a:spcPts val="0"/>
              </a:spcBef>
              <a:spcAft>
                <a:spcPts val="0"/>
              </a:spcAft>
              <a:buClr>
                <a:srgbClr val="3883CE"/>
              </a:buClr>
              <a:buSzPts val="1400"/>
            </a:pPr>
            <a:endParaRPr lang="en-US" sz="1500" u="sng">
              <a:solidFill>
                <a:srgbClr val="0070C0"/>
              </a:solidFill>
            </a:endParaRPr>
          </a:p>
          <a:p>
            <a:pPr marL="385763" indent="-319088">
              <a:spcBef>
                <a:spcPts val="0"/>
              </a:spcBef>
              <a:spcAft>
                <a:spcPts val="0"/>
              </a:spcAft>
              <a:buClr>
                <a:srgbClr val="595959"/>
              </a:buClr>
              <a:buSzPts val="1400"/>
              <a:buNone/>
            </a:pPr>
            <a:endParaRPr sz="1500">
              <a:solidFill>
                <a:srgbClr val="0070C0"/>
              </a:solidFill>
            </a:endParaRPr>
          </a:p>
          <a:p>
            <a:pPr marL="214313" indent="-138113">
              <a:spcAft>
                <a:spcPts val="0"/>
              </a:spcAft>
              <a:buClr>
                <a:srgbClr val="595959"/>
              </a:buClr>
              <a:buSzPts val="1600"/>
              <a:buNone/>
            </a:pPr>
            <a:endParaRPr sz="1500">
              <a:solidFill>
                <a:srgbClr val="0070C0"/>
              </a:solidFill>
            </a:endParaRPr>
          </a:p>
          <a:p>
            <a:pPr marL="214313" indent="-138113">
              <a:spcAft>
                <a:spcPts val="0"/>
              </a:spcAft>
              <a:buClr>
                <a:srgbClr val="595959"/>
              </a:buClr>
              <a:buSzPts val="1600"/>
              <a:buNone/>
            </a:pPr>
            <a:endParaRPr sz="1500">
              <a:solidFill>
                <a:srgbClr val="0070C0"/>
              </a:solidFil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Twitterhandle</a:t>
            </a:r>
            <a:endParaRPr lang="en-US" sz="2000" b="1">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districthashtag</a:t>
            </a:r>
            <a:endParaRPr lang="en-US" sz="2000" b="1">
              <a:solidFill>
                <a:srgbClr val="595959"/>
              </a:solidFill>
            </a:endParaRPr>
          </a:p>
          <a:p>
            <a:r>
              <a:rPr lang="en-US" sz="2000" b="1">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351155" lvl="0" indent="-342900">
              <a:buClr>
                <a:srgbClr val="565A5C"/>
              </a:buClr>
              <a:buSzPts val="1500"/>
              <a:buFont typeface="Arial" panose="020B0604020202020204" pitchFamily="34" charset="0"/>
              <a:buChar char="•"/>
              <a:defRPr/>
            </a:pPr>
            <a:r>
              <a:rPr lang="en-US" sz="1600" kern="1200">
                <a:solidFill>
                  <a:srgbClr val="565A5C"/>
                </a:solidFill>
                <a:latin typeface="Calibri" panose="020F0502020204030204"/>
                <a:cs typeface="Calibri"/>
              </a:rPr>
              <a:t>How to make a new assignment in Activity Feed and the Assignments tool</a:t>
            </a:r>
          </a:p>
          <a:p>
            <a:pPr marL="351155" lvl="0" indent="-342900">
              <a:buClr>
                <a:srgbClr val="565A5C"/>
              </a:buClr>
              <a:buSzPts val="1500"/>
              <a:buFont typeface="Arial" panose="020B0604020202020204" pitchFamily="34" charset="0"/>
              <a:buChar char="•"/>
              <a:defRPr/>
            </a:pPr>
            <a:r>
              <a:rPr lang="en-US" sz="1600" kern="1200">
                <a:solidFill>
                  <a:srgbClr val="565A5C"/>
                </a:solidFill>
                <a:latin typeface="Calibri" panose="020F0502020204030204"/>
                <a:cs typeface="Calibri"/>
              </a:rPr>
              <a:t>How to create a </a:t>
            </a:r>
            <a:r>
              <a:rPr lang="en-US" sz="1600">
                <a:solidFill>
                  <a:srgbClr val="565A5C"/>
                </a:solidFill>
                <a:latin typeface="Calibri" panose="020F0502020204030204"/>
                <a:cs typeface="Calibri"/>
              </a:rPr>
              <a:t>Rubric</a:t>
            </a:r>
            <a:endParaRPr lang="en-US" sz="1600" kern="120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600" kern="1200">
                <a:solidFill>
                  <a:srgbClr val="565A5C"/>
                </a:solidFill>
                <a:latin typeface="Calibri" panose="020F0502020204030204"/>
                <a:cs typeface="Calibri"/>
              </a:rPr>
              <a:t>How to provide rich and descriptive feedback for learners</a:t>
            </a:r>
            <a:endParaRPr lang="en-US" sz="1600">
              <a:solidFill>
                <a:srgbClr val="565A5C"/>
              </a:solidFill>
              <a:latin typeface="Calibri" panose="020F0502020204030204"/>
              <a:cs typeface="Calibri"/>
            </a:endParaRPr>
          </a:p>
          <a:p>
            <a:pPr marL="351155" lvl="0" indent="-342900">
              <a:buClr>
                <a:srgbClr val="565A5C"/>
              </a:buClr>
              <a:buSzPts val="1500"/>
              <a:buFont typeface="Arial" panose="020B0604020202020204" pitchFamily="34" charset="0"/>
              <a:buChar char="•"/>
              <a:defRPr/>
            </a:pPr>
            <a:r>
              <a:rPr lang="en-US" sz="1600" kern="1200">
                <a:solidFill>
                  <a:srgbClr val="565A5C"/>
                </a:solidFill>
                <a:latin typeface="Calibri" panose="020F0502020204030204"/>
                <a:cs typeface="Calibri"/>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a:t>How can people ask questions?</a:t>
            </a:r>
          </a:p>
          <a:p>
            <a:pPr marL="285750" indent="-285750">
              <a:buClrTx/>
            </a:pPr>
            <a:r>
              <a:rPr lang="en-US" sz="2200"/>
              <a:t>Webinar recording and slide deck will be available on ___________</a:t>
            </a:r>
          </a:p>
          <a:p>
            <a:pPr marL="285750" indent="-285750">
              <a:buClrTx/>
            </a:pPr>
            <a:r>
              <a:rPr lang="en-US" sz="220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8"/>
            <a:ext cx="2330690" cy="442052"/>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Exceptional student experiences and outcomes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504"/>
          <p:cNvSpPr txBox="1"/>
          <p:nvPr/>
        </p:nvSpPr>
        <p:spPr>
          <a:xfrm>
            <a:off x="925672" y="2087820"/>
            <a:ext cx="3373800" cy="11028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a:ln>
                  <a:noFill/>
                </a:ln>
                <a:solidFill>
                  <a:srgbClr val="565A5C"/>
                </a:solidFill>
                <a:effectLst/>
                <a:uLnTx/>
                <a:uFillTx/>
                <a:latin typeface="Arial"/>
                <a:cs typeface="Arial"/>
                <a:sym typeface="Arial"/>
              </a:rPr>
              <a:t>Why </a:t>
            </a:r>
            <a:r>
              <a:rPr kumimoji="0" lang="en-US" sz="3000" b="0" i="0" u="none" strike="noStrike" kern="0" cap="none" spc="0" normalizeH="0" baseline="0" noProof="0">
                <a:ln>
                  <a:noFill/>
                </a:ln>
                <a:solidFill>
                  <a:srgbClr val="565A5C"/>
                </a:solidFill>
                <a:effectLst/>
                <a:uLnTx/>
                <a:uFillTx/>
                <a:latin typeface="Arial"/>
                <a:cs typeface="Arial"/>
                <a:sym typeface="Arial"/>
              </a:rPr>
              <a:t>Educators</a:t>
            </a:r>
            <a:endParaRPr kumimoji="0" sz="3000" b="0" i="0" u="none" strike="noStrike" kern="0" cap="none" spc="0" normalizeH="0" baseline="0" noProof="0">
              <a:ln>
                <a:noFill/>
              </a:ln>
              <a:solidFill>
                <a:srgbClr val="565A5C"/>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a:ln>
                  <a:noFill/>
                </a:ln>
                <a:solidFill>
                  <a:srgbClr val="565A5C"/>
                </a:solidFill>
                <a:effectLst/>
                <a:uLnTx/>
                <a:uFillTx/>
                <a:latin typeface="Arial"/>
                <a:cs typeface="Arial"/>
                <a:sym typeface="Arial"/>
              </a:rPr>
              <a:t>      Brightspace</a:t>
            </a: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504"/>
          <p:cNvSpPr/>
          <p:nvPr/>
        </p:nvSpPr>
        <p:spPr>
          <a:xfrm>
            <a:off x="1003232"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18" name="Google Shape;2618;p504"/>
          <p:cNvSpPr/>
          <p:nvPr/>
        </p:nvSpPr>
        <p:spPr>
          <a:xfrm>
            <a:off x="5168105" y="1034468"/>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Equity for all students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cstate="screen">
            <a:extLst>
              <a:ext uri="{28A0092B-C50C-407E-A947-70E740481C1C}">
                <a14:useLocalDpi xmlns:a14="http://schemas.microsoft.com/office/drawing/2010/main"/>
              </a:ext>
            </a:extLst>
          </a:blip>
          <a:srcRect/>
          <a:stretch>
            <a:fillRect/>
          </a:stretch>
        </p:blipFill>
        <p:spPr>
          <a:xfrm>
            <a:off x="3875625"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cstate="screen">
            <a:extLst>
              <a:ext uri="{28A0092B-C50C-407E-A947-70E740481C1C}">
                <a14:useLocalDpi xmlns:a14="http://schemas.microsoft.com/office/drawing/2010/main"/>
              </a:ext>
            </a:extLst>
          </a:blip>
          <a:srcRect/>
          <a:stretch>
            <a:fillRect/>
          </a:stretch>
        </p:blipFill>
        <p:spPr>
          <a:xfrm>
            <a:off x="4372390" y="943056"/>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cstate="screen">
            <a:extLst>
              <a:ext uri="{28A0092B-C50C-407E-A947-70E740481C1C}">
                <a14:useLocalDpi xmlns:a14="http://schemas.microsoft.com/office/drawing/2010/main"/>
              </a:ext>
            </a:extLst>
          </a:blip>
          <a:srcRect/>
          <a:stretch>
            <a:fillRect/>
          </a:stretch>
        </p:blipFill>
        <p:spPr>
          <a:xfrm>
            <a:off x="4689374"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cstate="screen">
            <a:extLst>
              <a:ext uri="{28A0092B-C50C-407E-A947-70E740481C1C}">
                <a14:useLocalDpi xmlns:a14="http://schemas.microsoft.com/office/drawing/2010/main"/>
              </a:ext>
            </a:extLst>
          </a:blip>
          <a:srcRect/>
          <a:stretch>
            <a:fillRect/>
          </a:stretch>
        </p:blipFill>
        <p:spPr>
          <a:xfrm>
            <a:off x="4689374"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cstate="screen">
            <a:extLst>
              <a:ext uri="{28A0092B-C50C-407E-A947-70E740481C1C}">
                <a14:useLocalDpi xmlns:a14="http://schemas.microsoft.com/office/drawing/2010/main"/>
              </a:ext>
            </a:extLst>
          </a:blip>
          <a:srcRect/>
          <a:stretch>
            <a:fillRect/>
          </a:stretch>
        </p:blipFill>
        <p:spPr>
          <a:xfrm>
            <a:off x="4372390" y="3605118"/>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cstate="screen">
            <a:extLst>
              <a:ext uri="{28A0092B-C50C-407E-A947-70E740481C1C}">
                <a14:useLocalDpi xmlns:a14="http://schemas.microsoft.com/office/drawing/2010/main"/>
              </a:ext>
            </a:extLst>
          </a:blip>
          <a:srcRect/>
          <a:stretch>
            <a:fillRect/>
          </a:stretch>
        </p:blipFill>
        <p:spPr>
          <a:xfrm>
            <a:off x="3875625" y="4357835"/>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3999" y="1819500"/>
            <a:ext cx="203915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Meaningful connections with parents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3999" y="2813558"/>
            <a:ext cx="1876315"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Tools teachers love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5" y="3705751"/>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Worry-free technology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7"/>
            <a:ext cx="2330690"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More partner, less vendor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Tree>
    <p:extLst>
      <p:ext uri="{BB962C8B-B14F-4D97-AF65-F5344CB8AC3E}">
        <p14:creationId xmlns:p14="http://schemas.microsoft.com/office/powerpoint/2010/main" val="39052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24084F-749D-4DCD-850F-19A3044BB831}"/>
              </a:ext>
            </a:extLst>
          </p:cNvPr>
          <p:cNvSpPr>
            <a:spLocks noGrp="1"/>
          </p:cNvSpPr>
          <p:nvPr>
            <p:ph type="body" sz="quarter" idx="11"/>
          </p:nvPr>
        </p:nvSpPr>
        <p:spPr>
          <a:xfrm>
            <a:off x="4661137" y="257164"/>
            <a:ext cx="3533058" cy="324072"/>
          </a:xfrm>
        </p:spPr>
        <p:txBody>
          <a:bodyPr/>
          <a:lstStyle/>
          <a:p>
            <a:r>
              <a:rPr lang="en-US" sz="1600"/>
              <a:t>One-stop shop for assessment and feedback</a:t>
            </a:r>
          </a:p>
        </p:txBody>
      </p:sp>
      <p:sp>
        <p:nvSpPr>
          <p:cNvPr id="6" name="Text Placeholder 5">
            <a:extLst>
              <a:ext uri="{FF2B5EF4-FFF2-40B4-BE49-F238E27FC236}">
                <a16:creationId xmlns:a16="http://schemas.microsoft.com/office/drawing/2014/main" id="{77AAC021-56C3-4F7B-A417-9E772BD73878}"/>
              </a:ext>
            </a:extLst>
          </p:cNvPr>
          <p:cNvSpPr>
            <a:spLocks noGrp="1"/>
          </p:cNvSpPr>
          <p:nvPr>
            <p:ph type="body" sz="quarter" idx="12"/>
          </p:nvPr>
        </p:nvSpPr>
        <p:spPr>
          <a:xfrm>
            <a:off x="4749496" y="4213307"/>
            <a:ext cx="4117101" cy="324072"/>
          </a:xfrm>
        </p:spPr>
        <p:txBody>
          <a:bodyPr/>
          <a:lstStyle/>
          <a:p>
            <a:r>
              <a:rPr lang="en-US"/>
              <a:t>Easy to use your tried and true resources or start new!</a:t>
            </a:r>
          </a:p>
        </p:txBody>
      </p:sp>
      <p:sp>
        <p:nvSpPr>
          <p:cNvPr id="7" name="Text Placeholder 6">
            <a:extLst>
              <a:ext uri="{FF2B5EF4-FFF2-40B4-BE49-F238E27FC236}">
                <a16:creationId xmlns:a16="http://schemas.microsoft.com/office/drawing/2014/main" id="{13A4BB0C-D2C5-4CCD-B25F-1548B4E0688B}"/>
              </a:ext>
            </a:extLst>
          </p:cNvPr>
          <p:cNvSpPr>
            <a:spLocks noGrp="1"/>
          </p:cNvSpPr>
          <p:nvPr>
            <p:ph type="body" sz="quarter" idx="13"/>
          </p:nvPr>
        </p:nvSpPr>
        <p:spPr/>
        <p:txBody>
          <a:bodyPr/>
          <a:lstStyle/>
          <a:p>
            <a:r>
              <a:rPr lang="en-US"/>
              <a:t>Multiple submission types</a:t>
            </a:r>
          </a:p>
        </p:txBody>
      </p:sp>
      <p:sp>
        <p:nvSpPr>
          <p:cNvPr id="8" name="Text Placeholder 7">
            <a:extLst>
              <a:ext uri="{FF2B5EF4-FFF2-40B4-BE49-F238E27FC236}">
                <a16:creationId xmlns:a16="http://schemas.microsoft.com/office/drawing/2014/main" id="{A92F72A9-C3CB-4C2E-BAFB-D9CDD1662339}"/>
              </a:ext>
            </a:extLst>
          </p:cNvPr>
          <p:cNvSpPr>
            <a:spLocks noGrp="1"/>
          </p:cNvSpPr>
          <p:nvPr>
            <p:ph type="body" sz="quarter" idx="14"/>
          </p:nvPr>
        </p:nvSpPr>
        <p:spPr/>
        <p:txBody>
          <a:bodyPr/>
          <a:lstStyle/>
          <a:p>
            <a:r>
              <a:rPr lang="en-US"/>
              <a:t>Variety of robust tools</a:t>
            </a:r>
          </a:p>
        </p:txBody>
      </p:sp>
      <p:sp>
        <p:nvSpPr>
          <p:cNvPr id="9" name="Text Placeholder 8">
            <a:extLst>
              <a:ext uri="{FF2B5EF4-FFF2-40B4-BE49-F238E27FC236}">
                <a16:creationId xmlns:a16="http://schemas.microsoft.com/office/drawing/2014/main" id="{BBDE993F-85B5-4418-8650-DCFF31291223}"/>
              </a:ext>
            </a:extLst>
          </p:cNvPr>
          <p:cNvSpPr>
            <a:spLocks noGrp="1"/>
          </p:cNvSpPr>
          <p:nvPr>
            <p:ph type="body" sz="quarter" idx="15"/>
          </p:nvPr>
        </p:nvSpPr>
        <p:spPr>
          <a:xfrm>
            <a:off x="5432865" y="2367904"/>
            <a:ext cx="3865247" cy="324072"/>
          </a:xfrm>
        </p:spPr>
        <p:txBody>
          <a:bodyPr/>
          <a:lstStyle/>
          <a:p>
            <a:r>
              <a:rPr lang="en-US" sz="1600"/>
              <a:t>Multi-media assessment and feedback</a:t>
            </a:r>
          </a:p>
        </p:txBody>
      </p:sp>
      <p:sp>
        <p:nvSpPr>
          <p:cNvPr id="10" name="Google Shape;2612;p504">
            <a:extLst>
              <a:ext uri="{FF2B5EF4-FFF2-40B4-BE49-F238E27FC236}">
                <a16:creationId xmlns:a16="http://schemas.microsoft.com/office/drawing/2014/main" id="{BF7C9A93-3943-49E7-A665-7E4D3875E34F}"/>
              </a:ext>
            </a:extLst>
          </p:cNvPr>
          <p:cNvSpPr txBox="1"/>
          <p:nvPr/>
        </p:nvSpPr>
        <p:spPr>
          <a:xfrm>
            <a:off x="530621" y="2278619"/>
            <a:ext cx="3794799" cy="1102800"/>
          </a:xfrm>
          <a:prstGeom prst="rect">
            <a:avLst/>
          </a:prstGeom>
          <a:noFill/>
          <a:ln>
            <a:noFill/>
          </a:ln>
        </p:spPr>
        <p:txBody>
          <a:bodyPr spcFirstLastPara="1" wrap="square" lIns="68575" tIns="34275" rIns="68575" bIns="34275" anchor="t" anchorCtr="0">
            <a:noAutofit/>
          </a:bodyPr>
          <a:lstStyle/>
          <a:p>
            <a:pPr marL="0" marR="0" lvl="0" indent="0" defTabSz="914400" eaLnBrk="1" fontAlgn="auto" latinLnBrk="0" hangingPunct="1">
              <a:lnSpc>
                <a:spcPct val="100000"/>
              </a:lnSpc>
              <a:spcBef>
                <a:spcPts val="0"/>
              </a:spcBef>
              <a:spcAft>
                <a:spcPts val="0"/>
              </a:spcAft>
              <a:buClr>
                <a:srgbClr val="565A5C"/>
              </a:buClr>
              <a:buSzPts val="3000"/>
              <a:buFontTx/>
              <a:buNone/>
              <a:tabLst/>
              <a:defRPr/>
            </a:pPr>
            <a:r>
              <a:rPr kumimoji="0" lang="en-US" sz="2600" b="0" i="0" u="none" strike="noStrike" kern="0" cap="none" spc="0" normalizeH="0" baseline="0" noProof="0">
                <a:ln>
                  <a:noFill/>
                </a:ln>
                <a:solidFill>
                  <a:srgbClr val="565A5C"/>
                </a:solidFill>
                <a:effectLst/>
                <a:uLnTx/>
                <a:uFillTx/>
              </a:rPr>
              <a:t>Assessment and Feedback in Brightspace</a:t>
            </a:r>
            <a:endParaRPr kumimoji="0" sz="2600" b="0" i="0" u="none" strike="noStrike" kern="0" cap="none" spc="0" normalizeH="0" baseline="0" noProof="0">
              <a:ln>
                <a:noFill/>
              </a:ln>
              <a:solidFill>
                <a:sysClr val="windowText" lastClr="000000"/>
              </a:solidFill>
              <a:effectLst/>
              <a:uLnTx/>
              <a:uFillTx/>
            </a:endParaRPr>
          </a:p>
        </p:txBody>
      </p:sp>
      <p:sp>
        <p:nvSpPr>
          <p:cNvPr id="11" name="Google Shape;2613;p504">
            <a:extLst>
              <a:ext uri="{FF2B5EF4-FFF2-40B4-BE49-F238E27FC236}">
                <a16:creationId xmlns:a16="http://schemas.microsoft.com/office/drawing/2014/main" id="{44DD033B-884E-43A1-9A7F-2B5047D8E965}"/>
              </a:ext>
            </a:extLst>
          </p:cNvPr>
          <p:cNvSpPr/>
          <p:nvPr/>
        </p:nvSpPr>
        <p:spPr>
          <a:xfrm>
            <a:off x="530621" y="3165684"/>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eaLnBrk="1" fontAlgn="auto" latinLnBrk="0" hangingPunct="1">
              <a:lnSpc>
                <a:spcPct val="100000"/>
              </a:lnSpc>
              <a:spcBef>
                <a:spcPts val="0"/>
              </a:spcBef>
              <a:spcAft>
                <a:spcPts val="0"/>
              </a:spcAft>
              <a:buClr>
                <a:srgbClr val="565A5C"/>
              </a:buClr>
              <a:buSzPts val="1400"/>
              <a:buFontTx/>
              <a:buNone/>
              <a:tabLst/>
              <a:defRPr/>
            </a:pPr>
            <a:endParaRPr kumimoji="0" sz="1800" b="0" i="0" u="none" strike="noStrike" kern="0" cap="none" spc="0" normalizeH="0" baseline="0" noProof="0">
              <a:ln>
                <a:noFill/>
              </a:ln>
              <a:solidFill>
                <a:srgbClr val="565A5C"/>
              </a:solidFill>
              <a:effectLst/>
              <a:uLnTx/>
              <a:uFillTx/>
            </a:endParaRPr>
          </a:p>
        </p:txBody>
      </p:sp>
      <p:pic>
        <p:nvPicPr>
          <p:cNvPr id="18" name="Picture 17" descr="A close up of a logo&#10;&#10;Description automatically generated">
            <a:extLst>
              <a:ext uri="{FF2B5EF4-FFF2-40B4-BE49-F238E27FC236}">
                <a16:creationId xmlns:a16="http://schemas.microsoft.com/office/drawing/2014/main" id="{FE4764D9-533D-4806-B754-2413E89D5D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904" y="169756"/>
            <a:ext cx="822960" cy="822960"/>
          </a:xfrm>
          <a:prstGeom prst="rect">
            <a:avLst/>
          </a:prstGeom>
        </p:spPr>
      </p:pic>
      <p:pic>
        <p:nvPicPr>
          <p:cNvPr id="24" name="Picture 23" descr="A close up of a logo&#10;&#10;Description automatically generated">
            <a:extLst>
              <a:ext uri="{FF2B5EF4-FFF2-40B4-BE49-F238E27FC236}">
                <a16:creationId xmlns:a16="http://schemas.microsoft.com/office/drawing/2014/main" id="{CE8BF217-6BC0-41A4-A9DF-766F4E050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5432" y="1090015"/>
            <a:ext cx="822960" cy="822960"/>
          </a:xfrm>
          <a:prstGeom prst="rect">
            <a:avLst/>
          </a:prstGeom>
        </p:spPr>
      </p:pic>
      <p:pic>
        <p:nvPicPr>
          <p:cNvPr id="32" name="Picture 31" descr="A picture containing device&#10;&#10;Description automatically generated">
            <a:extLst>
              <a:ext uri="{FF2B5EF4-FFF2-40B4-BE49-F238E27FC236}">
                <a16:creationId xmlns:a16="http://schemas.microsoft.com/office/drawing/2014/main" id="{DAAB1EB7-2678-4B1D-9E4C-75F4B47EE6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4227" y="2147856"/>
            <a:ext cx="822960" cy="822960"/>
          </a:xfrm>
          <a:prstGeom prst="rect">
            <a:avLst/>
          </a:prstGeom>
        </p:spPr>
      </p:pic>
      <p:pic>
        <p:nvPicPr>
          <p:cNvPr id="34" name="Picture 33" descr="A close up of a sign&#10;&#10;Description automatically generated">
            <a:extLst>
              <a:ext uri="{FF2B5EF4-FFF2-40B4-BE49-F238E27FC236}">
                <a16:creationId xmlns:a16="http://schemas.microsoft.com/office/drawing/2014/main" id="{2FA80E52-75F6-4C20-ACE3-D5F343E05B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7141" y="4139915"/>
            <a:ext cx="822960" cy="822960"/>
          </a:xfrm>
          <a:prstGeom prst="rect">
            <a:avLst/>
          </a:prstGeom>
        </p:spPr>
      </p:pic>
      <p:pic>
        <p:nvPicPr>
          <p:cNvPr id="38" name="Picture 37" descr="A close up of a sign&#10;&#10;Description automatically generated">
            <a:extLst>
              <a:ext uri="{FF2B5EF4-FFF2-40B4-BE49-F238E27FC236}">
                <a16:creationId xmlns:a16="http://schemas.microsoft.com/office/drawing/2014/main" id="{2752BF8E-9298-4768-94C4-80DF3ACE3E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05158" y="3205698"/>
            <a:ext cx="822960" cy="822960"/>
          </a:xfrm>
          <a:prstGeom prst="rect">
            <a:avLst/>
          </a:prstGeom>
        </p:spPr>
      </p:pic>
    </p:spTree>
    <p:extLst>
      <p:ext uri="{BB962C8B-B14F-4D97-AF65-F5344CB8AC3E}">
        <p14:creationId xmlns:p14="http://schemas.microsoft.com/office/powerpoint/2010/main" val="145943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11324FB-0B3C-4B31-8FC1-E09099A36E87}"/>
              </a:ext>
            </a:extLst>
          </p:cNvPr>
          <p:cNvSpPr>
            <a:spLocks noGrp="1"/>
          </p:cNvSpPr>
          <p:nvPr>
            <p:ph type="title"/>
          </p:nvPr>
        </p:nvSpPr>
        <p:spPr>
          <a:xfrm>
            <a:off x="343419" y="109180"/>
            <a:ext cx="7615594" cy="71996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a:solidFill>
                  <a:srgbClr val="595959"/>
                </a:solidFill>
              </a:rPr>
              <a:t>Assessment and Feedback in Brightspace:</a:t>
            </a:r>
          </a:p>
        </p:txBody>
      </p:sp>
      <p:sp>
        <p:nvSpPr>
          <p:cNvPr id="39" name="Text Placeholder 2">
            <a:extLst>
              <a:ext uri="{FF2B5EF4-FFF2-40B4-BE49-F238E27FC236}">
                <a16:creationId xmlns:a16="http://schemas.microsoft.com/office/drawing/2014/main" id="{518544BE-CF04-4FD0-A82D-C396E427B583}"/>
              </a:ext>
            </a:extLst>
          </p:cNvPr>
          <p:cNvSpPr>
            <a:spLocks noGrp="1"/>
          </p:cNvSpPr>
          <p:nvPr>
            <p:ph type="body" sz="quarter" idx="10"/>
          </p:nvPr>
        </p:nvSpPr>
        <p:spPr>
          <a:xfrm>
            <a:off x="6787697" y="908831"/>
            <a:ext cx="2110401"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a:solidFill>
                  <a:srgbClr val="595959"/>
                </a:solidFill>
              </a:rPr>
              <a:t>Feedback</a:t>
            </a:r>
          </a:p>
        </p:txBody>
      </p:sp>
      <p:sp>
        <p:nvSpPr>
          <p:cNvPr id="40" name="Text Placeholder 3">
            <a:extLst>
              <a:ext uri="{FF2B5EF4-FFF2-40B4-BE49-F238E27FC236}">
                <a16:creationId xmlns:a16="http://schemas.microsoft.com/office/drawing/2014/main" id="{8DAFBEEE-6166-4E4A-9B75-801870E30E88}"/>
              </a:ext>
            </a:extLst>
          </p:cNvPr>
          <p:cNvSpPr>
            <a:spLocks noGrp="1"/>
          </p:cNvSpPr>
          <p:nvPr>
            <p:ph type="body" sz="quarter" idx="11"/>
          </p:nvPr>
        </p:nvSpPr>
        <p:spPr>
          <a:xfrm>
            <a:off x="27110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a:solidFill>
                  <a:srgbClr val="595959"/>
                </a:solidFill>
              </a:rPr>
              <a:t>Assignments</a:t>
            </a:r>
          </a:p>
        </p:txBody>
      </p:sp>
      <p:sp>
        <p:nvSpPr>
          <p:cNvPr id="41" name="Text Placeholder 4">
            <a:extLst>
              <a:ext uri="{FF2B5EF4-FFF2-40B4-BE49-F238E27FC236}">
                <a16:creationId xmlns:a16="http://schemas.microsoft.com/office/drawing/2014/main" id="{560CC83E-7760-4FFB-9409-80368675E470}"/>
              </a:ext>
            </a:extLst>
          </p:cNvPr>
          <p:cNvSpPr>
            <a:spLocks noGrp="1"/>
          </p:cNvSpPr>
          <p:nvPr>
            <p:ph type="body" sz="quarter" idx="12"/>
          </p:nvPr>
        </p:nvSpPr>
        <p:spPr>
          <a:xfrm>
            <a:off x="1935002" y="89736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a:solidFill>
                  <a:srgbClr val="595959"/>
                </a:solidFill>
              </a:rPr>
              <a:t>Rubrics</a:t>
            </a:r>
          </a:p>
        </p:txBody>
      </p:sp>
      <p:sp>
        <p:nvSpPr>
          <p:cNvPr id="43" name="Text Placeholder 6">
            <a:extLst>
              <a:ext uri="{FF2B5EF4-FFF2-40B4-BE49-F238E27FC236}">
                <a16:creationId xmlns:a16="http://schemas.microsoft.com/office/drawing/2014/main" id="{58D4FE61-A7E8-4B2B-BB02-66F0741A253E}"/>
              </a:ext>
            </a:extLst>
          </p:cNvPr>
          <p:cNvSpPr>
            <a:spLocks noGrp="1"/>
          </p:cNvSpPr>
          <p:nvPr>
            <p:ph type="body" sz="quarter" idx="14"/>
          </p:nvPr>
        </p:nvSpPr>
        <p:spPr>
          <a:xfrm>
            <a:off x="5216373" y="9037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a:solidFill>
                  <a:srgbClr val="595959"/>
                </a:solidFill>
                <a:hlinkClick r:id="rId3">
                  <a:extLst>
                    <a:ext uri="{A12FA001-AC4F-418D-AE19-62706E023703}">
                      <ahyp:hlinkClr xmlns:ahyp="http://schemas.microsoft.com/office/drawing/2018/hyperlinkcolor" val="tx"/>
                    </a:ext>
                  </a:extLst>
                </a:hlinkClick>
              </a:rPr>
              <a:t>Activity Feed</a:t>
            </a:r>
            <a:endParaRPr lang="en-US" b="1">
              <a:solidFill>
                <a:srgbClr val="595959"/>
              </a:solidFill>
            </a:endParaRPr>
          </a:p>
        </p:txBody>
      </p:sp>
      <p:sp>
        <p:nvSpPr>
          <p:cNvPr id="44" name="Text Placeholder 7">
            <a:extLst>
              <a:ext uri="{FF2B5EF4-FFF2-40B4-BE49-F238E27FC236}">
                <a16:creationId xmlns:a16="http://schemas.microsoft.com/office/drawing/2014/main" id="{8769C0F2-18E4-4586-BF31-E202A42FD7E6}"/>
              </a:ext>
            </a:extLst>
          </p:cNvPr>
          <p:cNvSpPr>
            <a:spLocks noGrp="1"/>
          </p:cNvSpPr>
          <p:nvPr>
            <p:ph type="body" sz="quarter" idx="15"/>
          </p:nvPr>
        </p:nvSpPr>
        <p:spPr>
          <a:xfrm>
            <a:off x="246740"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rgbClr val="595959"/>
                </a:solidFill>
              </a:rPr>
              <a:t>Purpose:</a:t>
            </a:r>
          </a:p>
        </p:txBody>
      </p:sp>
      <p:sp>
        <p:nvSpPr>
          <p:cNvPr id="45" name="Text Placeholder 8">
            <a:extLst>
              <a:ext uri="{FF2B5EF4-FFF2-40B4-BE49-F238E27FC236}">
                <a16:creationId xmlns:a16="http://schemas.microsoft.com/office/drawing/2014/main" id="{0159224F-BB72-46B5-B07D-68CE83099EB6}"/>
              </a:ext>
            </a:extLst>
          </p:cNvPr>
          <p:cNvSpPr>
            <a:spLocks noGrp="1"/>
          </p:cNvSpPr>
          <p:nvPr>
            <p:ph type="body" sz="quarter" idx="16"/>
          </p:nvPr>
        </p:nvSpPr>
        <p:spPr>
          <a:xfrm>
            <a:off x="167373" y="3844589"/>
            <a:ext cx="2106896"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100">
                <a:solidFill>
                  <a:srgbClr val="595959"/>
                </a:solidFill>
                <a:latin typeface="Calibri" panose="020F0502020204030204" pitchFamily="34" charset="0"/>
              </a:rPr>
              <a:t>With 4 submission types, our Assignments tool makes it easy to make Brightspace your Assessment hub, so that students can go to one consistent place for all of their assessment needs</a:t>
            </a:r>
          </a:p>
          <a:p>
            <a:pPr algn="l"/>
            <a:endParaRPr lang="en-US" sz="1100">
              <a:solidFill>
                <a:srgbClr val="595959"/>
              </a:solidFill>
            </a:endParaRPr>
          </a:p>
        </p:txBody>
      </p:sp>
      <p:sp>
        <p:nvSpPr>
          <p:cNvPr id="46" name="Text Placeholder 9">
            <a:extLst>
              <a:ext uri="{FF2B5EF4-FFF2-40B4-BE49-F238E27FC236}">
                <a16:creationId xmlns:a16="http://schemas.microsoft.com/office/drawing/2014/main" id="{92CE03CF-2F21-4228-AE14-E56FAA7479FE}"/>
              </a:ext>
            </a:extLst>
          </p:cNvPr>
          <p:cNvSpPr>
            <a:spLocks noGrp="1"/>
          </p:cNvSpPr>
          <p:nvPr>
            <p:ph type="body" sz="quarter" idx="17"/>
          </p:nvPr>
        </p:nvSpPr>
        <p:spPr>
          <a:xfrm>
            <a:off x="1961211" y="32991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8" name="Text Placeholder 11">
            <a:extLst>
              <a:ext uri="{FF2B5EF4-FFF2-40B4-BE49-F238E27FC236}">
                <a16:creationId xmlns:a16="http://schemas.microsoft.com/office/drawing/2014/main" id="{150429F3-22C4-4DB7-801A-AB2E95EC5203}"/>
              </a:ext>
            </a:extLst>
          </p:cNvPr>
          <p:cNvSpPr>
            <a:spLocks noGrp="1"/>
          </p:cNvSpPr>
          <p:nvPr>
            <p:ph type="body" sz="quarter" idx="19"/>
          </p:nvPr>
        </p:nvSpPr>
        <p:spPr>
          <a:xfrm>
            <a:off x="3593083" y="3300708"/>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9" name="Text Placeholder 12">
            <a:extLst>
              <a:ext uri="{FF2B5EF4-FFF2-40B4-BE49-F238E27FC236}">
                <a16:creationId xmlns:a16="http://schemas.microsoft.com/office/drawing/2014/main" id="{048BD90C-F607-459B-AD5D-57D3C1E4BE1E}"/>
              </a:ext>
            </a:extLst>
          </p:cNvPr>
          <p:cNvSpPr>
            <a:spLocks noGrp="1"/>
          </p:cNvSpPr>
          <p:nvPr>
            <p:ph type="body" sz="quarter" idx="20"/>
          </p:nvPr>
        </p:nvSpPr>
        <p:spPr>
          <a:xfrm>
            <a:off x="3879382" y="3814627"/>
            <a:ext cx="1547590"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solidFill>
                  <a:srgbClr val="595959"/>
                </a:solidFill>
                <a:latin typeface="Calibri" panose="020F0502020204030204" pitchFamily="34" charset="0"/>
                <a:cs typeface="Calibri" panose="020F0502020204030204" pitchFamily="34" charset="0"/>
              </a:rPr>
              <a:t>Use our online Annotation tool to annotate student work</a:t>
            </a:r>
          </a:p>
        </p:txBody>
      </p:sp>
      <p:sp>
        <p:nvSpPr>
          <p:cNvPr id="50" name="Text Placeholder 13">
            <a:extLst>
              <a:ext uri="{FF2B5EF4-FFF2-40B4-BE49-F238E27FC236}">
                <a16:creationId xmlns:a16="http://schemas.microsoft.com/office/drawing/2014/main" id="{08CA7728-A371-4879-AE63-A48ED9BF64E3}"/>
              </a:ext>
            </a:extLst>
          </p:cNvPr>
          <p:cNvSpPr>
            <a:spLocks noGrp="1"/>
          </p:cNvSpPr>
          <p:nvPr>
            <p:ph type="body" sz="quarter" idx="21"/>
          </p:nvPr>
        </p:nvSpPr>
        <p:spPr>
          <a:xfrm>
            <a:off x="5216374" y="3314259"/>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1" name="Text Placeholder 14">
            <a:extLst>
              <a:ext uri="{FF2B5EF4-FFF2-40B4-BE49-F238E27FC236}">
                <a16:creationId xmlns:a16="http://schemas.microsoft.com/office/drawing/2014/main" id="{444B7C33-EF21-4A48-A1FD-B18DB69D5E7D}"/>
              </a:ext>
            </a:extLst>
          </p:cNvPr>
          <p:cNvSpPr>
            <a:spLocks noGrp="1"/>
          </p:cNvSpPr>
          <p:nvPr>
            <p:ph type="body" sz="quarter" idx="22"/>
          </p:nvPr>
        </p:nvSpPr>
        <p:spPr>
          <a:xfrm>
            <a:off x="5591775" y="3785799"/>
            <a:ext cx="1484088"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150">
                <a:solidFill>
                  <a:srgbClr val="595959"/>
                </a:solidFill>
                <a:latin typeface="Calibri" panose="020F0502020204030204" pitchFamily="34" charset="0"/>
              </a:rPr>
              <a:t>Interactive tool for educators to share activities and assignments on the course homepage </a:t>
            </a:r>
          </a:p>
          <a:p>
            <a:pPr lvl="0" fontAlgn="base"/>
            <a:r>
              <a:rPr lang="en-US" sz="1150">
                <a:solidFill>
                  <a:srgbClr val="595959"/>
                </a:solidFill>
                <a:latin typeface="Calibri" panose="020F0502020204030204" pitchFamily="34" charset="0"/>
              </a:rPr>
              <a:t>Social media inspired communication tool </a:t>
            </a:r>
          </a:p>
          <a:p>
            <a:pPr algn="l"/>
            <a:endParaRPr lang="en-US" sz="1150">
              <a:solidFill>
                <a:srgbClr val="595959"/>
              </a:solidFill>
            </a:endParaRPr>
          </a:p>
        </p:txBody>
      </p:sp>
      <p:sp>
        <p:nvSpPr>
          <p:cNvPr id="52" name="Text Placeholder 15">
            <a:extLst>
              <a:ext uri="{FF2B5EF4-FFF2-40B4-BE49-F238E27FC236}">
                <a16:creationId xmlns:a16="http://schemas.microsoft.com/office/drawing/2014/main" id="{D67B99DD-2AE4-4458-AFBB-501838D4FF36}"/>
              </a:ext>
            </a:extLst>
          </p:cNvPr>
          <p:cNvSpPr>
            <a:spLocks noGrp="1"/>
          </p:cNvSpPr>
          <p:nvPr>
            <p:ph type="body" sz="quarter" idx="23"/>
          </p:nvPr>
        </p:nvSpPr>
        <p:spPr>
          <a:xfrm>
            <a:off x="6793326"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3" name="Text Placeholder 16">
            <a:extLst>
              <a:ext uri="{FF2B5EF4-FFF2-40B4-BE49-F238E27FC236}">
                <a16:creationId xmlns:a16="http://schemas.microsoft.com/office/drawing/2014/main" id="{728BE49B-8EA4-45D4-87AE-C7F9EF8007DC}"/>
              </a:ext>
            </a:extLst>
          </p:cNvPr>
          <p:cNvSpPr>
            <a:spLocks noGrp="1"/>
          </p:cNvSpPr>
          <p:nvPr>
            <p:ph type="body" sz="quarter" idx="24"/>
          </p:nvPr>
        </p:nvSpPr>
        <p:spPr>
          <a:xfrm>
            <a:off x="7115810" y="3785798"/>
            <a:ext cx="183761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r>
              <a:rPr lang="en-US" sz="1200">
                <a:solidFill>
                  <a:srgbClr val="595959"/>
                </a:solidFill>
                <a:latin typeface="Calibri" panose="020F0502020204030204" pitchFamily="34" charset="0"/>
              </a:rPr>
              <a:t>Differentiate for your learners but having multi-media options to leave feedback for your students</a:t>
            </a:r>
            <a:endParaRPr lang="en-US" sz="1200">
              <a:solidFill>
                <a:srgbClr val="595959"/>
              </a:solidFill>
            </a:endParaRPr>
          </a:p>
          <a:p>
            <a:endParaRPr lang="en-US" sz="1200">
              <a:solidFill>
                <a:srgbClr val="595959"/>
              </a:solidFill>
            </a:endParaRPr>
          </a:p>
        </p:txBody>
      </p:sp>
      <p:sp>
        <p:nvSpPr>
          <p:cNvPr id="3" name="Text Placeholder 2">
            <a:extLst>
              <a:ext uri="{FF2B5EF4-FFF2-40B4-BE49-F238E27FC236}">
                <a16:creationId xmlns:a16="http://schemas.microsoft.com/office/drawing/2014/main" id="{865A231A-B1A7-4B49-85E5-55736173BF60}"/>
              </a:ext>
            </a:extLst>
          </p:cNvPr>
          <p:cNvSpPr>
            <a:spLocks noGrp="1"/>
          </p:cNvSpPr>
          <p:nvPr>
            <p:ph type="body" sz="quarter" idx="18"/>
          </p:nvPr>
        </p:nvSpPr>
        <p:spPr>
          <a:xfrm>
            <a:off x="2273167" y="3833487"/>
            <a:ext cx="1499574" cy="391258"/>
          </a:xfrm>
        </p:spPr>
        <p:txBody>
          <a:bodyPr/>
          <a:lstStyle/>
          <a:p>
            <a:pPr lvl="0" algn="l" fontAlgn="base"/>
            <a:r>
              <a:rPr lang="en-US" sz="1150">
                <a:solidFill>
                  <a:srgbClr val="595959"/>
                </a:solidFill>
                <a:latin typeface="Calibri" panose="020F0502020204030204" pitchFamily="34" charset="0"/>
              </a:rPr>
              <a:t>Our Rubric tool is an easy way to clearly define success criteria for your students and to use that same rubric to assess and provide feedback</a:t>
            </a:r>
          </a:p>
          <a:p>
            <a:endParaRPr lang="en-US" sz="1150"/>
          </a:p>
        </p:txBody>
      </p:sp>
      <p:sp>
        <p:nvSpPr>
          <p:cNvPr id="26" name="Text Placeholder 2">
            <a:extLst>
              <a:ext uri="{FF2B5EF4-FFF2-40B4-BE49-F238E27FC236}">
                <a16:creationId xmlns:a16="http://schemas.microsoft.com/office/drawing/2014/main" id="{E36D1FE7-D3FD-4FAC-9426-35D212596D39}"/>
              </a:ext>
            </a:extLst>
          </p:cNvPr>
          <p:cNvSpPr txBox="1">
            <a:spLocks/>
          </p:cNvSpPr>
          <p:nvPr/>
        </p:nvSpPr>
        <p:spPr>
          <a:xfrm>
            <a:off x="3488479" y="898958"/>
            <a:ext cx="2110401"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a:solidFill>
                  <a:srgbClr val="595959"/>
                </a:solidFill>
              </a:rPr>
              <a:t>Annotations</a:t>
            </a:r>
          </a:p>
        </p:txBody>
      </p:sp>
      <p:pic>
        <p:nvPicPr>
          <p:cNvPr id="21" name="Picture 20" descr="A picture containing device, plate&#10;&#10;Description automatically generated">
            <a:extLst>
              <a:ext uri="{FF2B5EF4-FFF2-40B4-BE49-F238E27FC236}">
                <a16:creationId xmlns:a16="http://schemas.microsoft.com/office/drawing/2014/main" id="{48844C7B-4D6D-469C-84B5-5391445B90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6459" y="1623456"/>
            <a:ext cx="1219263" cy="1219263"/>
          </a:xfrm>
          <a:prstGeom prst="rect">
            <a:avLst/>
          </a:prstGeom>
        </p:spPr>
      </p:pic>
      <p:pic>
        <p:nvPicPr>
          <p:cNvPr id="86" name="Picture 85" descr="A picture containing device&#10;&#10;Description automatically generated">
            <a:extLst>
              <a:ext uri="{FF2B5EF4-FFF2-40B4-BE49-F238E27FC236}">
                <a16:creationId xmlns:a16="http://schemas.microsoft.com/office/drawing/2014/main" id="{BFE1A199-C53F-478B-94B2-99F175FA6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8723" y="1603332"/>
            <a:ext cx="1219263" cy="1219263"/>
          </a:xfrm>
          <a:prstGeom prst="rect">
            <a:avLst/>
          </a:prstGeom>
        </p:spPr>
      </p:pic>
      <p:pic>
        <p:nvPicPr>
          <p:cNvPr id="88" name="Picture 87" descr="A close up of a logo&#10;&#10;Description automatically generated">
            <a:extLst>
              <a:ext uri="{FF2B5EF4-FFF2-40B4-BE49-F238E27FC236}">
                <a16:creationId xmlns:a16="http://schemas.microsoft.com/office/drawing/2014/main" id="{E46D48B6-196F-44BA-9EDD-64FAA7D0B6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8294" y="1603331"/>
            <a:ext cx="1219263" cy="1219263"/>
          </a:xfrm>
          <a:prstGeom prst="rect">
            <a:avLst/>
          </a:prstGeom>
        </p:spPr>
      </p:pic>
      <p:pic>
        <p:nvPicPr>
          <p:cNvPr id="106" name="Picture 105" descr="A close up of a logo&#10;&#10;Description automatically generated">
            <a:extLst>
              <a:ext uri="{FF2B5EF4-FFF2-40B4-BE49-F238E27FC236}">
                <a16:creationId xmlns:a16="http://schemas.microsoft.com/office/drawing/2014/main" id="{1050526A-D917-48F7-9DF1-869D247BC0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948" y="1623456"/>
            <a:ext cx="1219263" cy="1219263"/>
          </a:xfrm>
          <a:prstGeom prst="rect">
            <a:avLst/>
          </a:prstGeom>
        </p:spPr>
      </p:pic>
      <p:pic>
        <p:nvPicPr>
          <p:cNvPr id="110" name="Picture 109" descr="A close up of a logo&#10;&#10;Description automatically generated">
            <a:extLst>
              <a:ext uri="{FF2B5EF4-FFF2-40B4-BE49-F238E27FC236}">
                <a16:creationId xmlns:a16="http://schemas.microsoft.com/office/drawing/2014/main" id="{8B30CCE5-96EA-493F-9712-15B3E9564A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166" y="1623456"/>
            <a:ext cx="1219263" cy="1219263"/>
          </a:xfrm>
          <a:prstGeom prst="rect">
            <a:avLst/>
          </a:prstGeom>
        </p:spPr>
      </p:pic>
    </p:spTree>
    <p:extLst>
      <p:ext uri="{BB962C8B-B14F-4D97-AF65-F5344CB8AC3E}">
        <p14:creationId xmlns:p14="http://schemas.microsoft.com/office/powerpoint/2010/main" val="1222933658"/>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7D211-4564-4446-99F6-60A0C828A209}">
  <ds:schemaRefs>
    <ds:schemaRef ds:uri="http://schemas.microsoft.com/sharepoint/v3/contenttype/forms"/>
  </ds:schemaRefs>
</ds:datastoreItem>
</file>

<file path=customXml/itemProps2.xml><?xml version="1.0" encoding="utf-8"?>
<ds:datastoreItem xmlns:ds="http://schemas.openxmlformats.org/officeDocument/2006/customXml" ds:itemID="{B45BA396-7A3A-4E6B-BC46-53A2DE5D7140}">
  <ds:schemaRefs>
    <ds:schemaRef ds:uri="http://purl.org/dc/terms/"/>
    <ds:schemaRef ds:uri="http://schemas.openxmlformats.org/package/2006/metadata/core-properties"/>
    <ds:schemaRef ds:uri="http://schemas.microsoft.com/office/2006/documentManagement/types"/>
    <ds:schemaRef ds:uri="5e914208-6681-478a-a75d-932c80133963"/>
    <ds:schemaRef ds:uri="749b71be-1046-46cb-9622-3a5f3766f71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2662</Words>
  <Application>Microsoft Office PowerPoint</Application>
  <PresentationFormat>On-screen Show (16:9)</PresentationFormat>
  <Paragraphs>263</Paragraphs>
  <Slides>22</Slides>
  <Notes>22</Notes>
  <HiddenSlides>0</HiddenSlides>
  <MMClips>0</MMClips>
  <ScaleCrop>false</ScaleCrop>
  <HeadingPairs>
    <vt:vector size="4" baseType="variant">
      <vt:variant>
        <vt:lpstr>Theme</vt:lpstr>
      </vt:variant>
      <vt:variant>
        <vt:i4>14</vt:i4>
      </vt:variant>
      <vt:variant>
        <vt:lpstr>Slide Titles</vt:lpstr>
      </vt:variant>
      <vt:variant>
        <vt:i4>22</vt:i4>
      </vt:variant>
    </vt:vector>
  </HeadingPairs>
  <TitlesOfParts>
    <vt:vector size="36"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4_16x9 D2L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and Feedback in Brightspace:</vt:lpstr>
      <vt:lpstr>Assessments and Feedback Demo</vt:lpstr>
      <vt:lpstr>Create an Assignment in Activity Feed</vt:lpstr>
      <vt:lpstr>Create an Assignment in Activity Feed</vt:lpstr>
      <vt:lpstr>Create an Assignment in the Assignments Tool</vt:lpstr>
      <vt:lpstr>Create an Assignment in the Assignments Tool</vt:lpstr>
      <vt:lpstr>Create a Rubric</vt:lpstr>
      <vt:lpstr>Create a Rubric</vt:lpstr>
      <vt:lpstr>Assess and Provide Feedback on an Assignment</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7</cp:revision>
  <cp:lastPrinted>2019-04-18T19:33:33Z</cp:lastPrinted>
  <dcterms:modified xsi:type="dcterms:W3CDTF">2020-12-21T16:35:23Z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9353217</vt:lpwstr>
  </property>
  <property fmtid="{D5CDD505-2E9C-101B-9397-08002B2CF9AE}" name="NXPowerLiteSettings" pid="4">
    <vt:lpwstr>C700052003A000</vt:lpwstr>
  </property>
  <property fmtid="{D5CDD505-2E9C-101B-9397-08002B2CF9AE}" name="NXPowerLiteVersion" pid="5">
    <vt:lpwstr>D9.0.3</vt:lpwstr>
  </property>
</Properties>
</file>